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y="5143500" cx="9144000"/>
  <p:notesSz cx="6858000" cy="9144000"/>
  <p:embeddedFontLst>
    <p:embeddedFont>
      <p:font typeface="Roboto"/>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391D387-0E29-41F8-92E6-B0D9844B1A83}">
  <a:tblStyle styleId="{7391D387-0E29-41F8-92E6-B0D9844B1A8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Roboto-regular.fntdata"/><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Roboto-italic.fntdata"/><Relationship Id="rId10" Type="http://schemas.openxmlformats.org/officeDocument/2006/relationships/slide" Target="slides/slide4.xml"/><Relationship Id="rId54" Type="http://schemas.openxmlformats.org/officeDocument/2006/relationships/font" Target="fonts/Roboto-bold.fntdata"/><Relationship Id="rId13" Type="http://schemas.openxmlformats.org/officeDocument/2006/relationships/slide" Target="slides/slide7.xml"/><Relationship Id="rId12" Type="http://schemas.openxmlformats.org/officeDocument/2006/relationships/slide" Target="slides/slide6.xml"/><Relationship Id="rId56" Type="http://schemas.openxmlformats.org/officeDocument/2006/relationships/font" Target="fonts/Roboto-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8eb5504d36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8eb5504d36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Hipertexto são textos com links para outros textos, ou seja, a internet foi criada inicialmente apenas para suportar textos que apontam para outros textos. Toda e qualquer outra utilização que é dada para a www (aplicações, redes sociais, etc…) são os famosos “jeitinhos” para aproveitar a tecnologia (Bruno Souza - eterno javaman - tem um artigo falando sobre isso, e dando o nome certo - gambiarra)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8d3d03072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8d3d03072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Importante salientar que no protocolo http a conexão só “existe” enquanto a requisição está sendo processada, a partir do momento que o dado é retornado, aquela conexão é encerrada. E somente quando uma nova requisição for efetuada que uma nova conexão é aberta. O jeito de “contornar” isso é através de pooling (um código javascript que fica no browser fazendo requisições sequencialmente para verificar se ha atualizações, ou através de websocket - ambas não fazem parte do escopo do curso)</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8e083d97d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8e083d97d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Em 99 a Sun, criadora do java, criou o Java Enterprise Edition (o java do curso 1 é o Standard Edition, ou java puro). O JEE é basicamente uma aplicação, um servidor, onde outras aplicações podem serem “instaladas” (o termo em inglês é deploy). O servidor JEE já possui inúmeras funcionalidades já implementadas que podem ser utilizadas pelas aplicações que foram instaladas nele, como por exemplo as listadas.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8eb5504d3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8eb5504d3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Uma servlet é uma classe java que responde uma requisição http, retornando html ou outro tipo de dado para ser utilizado no browser. Para criar uma servlet basta estender a classe HttpServlet, </a:t>
            </a:r>
            <a:r>
              <a:rPr lang="en-GB"/>
              <a:t>empacota</a:t>
            </a:r>
            <a:r>
              <a:rPr lang="en-GB"/>
              <a:t>-la num arquivo war (parecido com um jar, mas com muitas diferenças) e depois realizar o deploy deste arquivo num servidor JEE. Toda a parte de disponibilização e comunicação com o protocolo http é resolvido pelo servidor JEE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8eb5504d36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8eb5504d36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Uma página jsp simplifica bastante o desenvolvimento de páginas dinâmicas, ao invés de codificar todo código a ser “printado” na página html, pode-se escrever diretamente o código html e apenas onde há lógica de java, utiliza-se os comandos de bloco &lt;% e %&gt; encapsular o código java. Caso queira apenas “printar” um valor, pode-se utilizar o operador de expressões &lt;%= %&gt;.</a:t>
            </a:r>
            <a:endParaRPr/>
          </a:p>
          <a:p>
            <a:pPr indent="0" lvl="0" marL="0" rtl="0" algn="l">
              <a:spcBef>
                <a:spcPts val="0"/>
              </a:spcBef>
              <a:spcAft>
                <a:spcPts val="0"/>
              </a:spcAft>
              <a:buNone/>
            </a:pPr>
            <a:r>
              <a:rPr lang="en-GB"/>
              <a:t>A primeira vez que a página for acessada, ela será convertida em código java que estende a classe HttpServet e compilada. Caso a página jsp sofra alguma alteração, ao ser acessada ela será compilada novamente.</a:t>
            </a:r>
            <a:endParaRPr/>
          </a:p>
          <a:p>
            <a:pPr indent="0" lvl="0" marL="0" rtl="0" algn="l">
              <a:spcBef>
                <a:spcPts val="0"/>
              </a:spcBef>
              <a:spcAft>
                <a:spcPts val="0"/>
              </a:spcAft>
              <a:buNone/>
            </a:pPr>
            <a:r>
              <a:rPr lang="en-GB"/>
              <a:t>Assim que ela for compilada, ela ficará disponível em memória, garantindo um ganho de performance.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8eb5504d36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8eb5504d36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Como uma página jsp é compilada para uma servlet, ela pode conter qualquer código java, incluindo acesso ao banco de dados via jdbc (o que não é aconselhável)</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8eb5504d36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8eb5504d36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Existe um conjunto de tags pré definidas em jsp que minimizam a necessidade de se escrever código java diretamente na página, isso facilita em muito, por exemplo, o trabalho de um </a:t>
            </a:r>
            <a:r>
              <a:rPr lang="en-GB"/>
              <a:t>designer</a:t>
            </a:r>
            <a:r>
              <a:rPr lang="en-GB"/>
              <a:t> que tenha que alterar o layout da página e não conhece a linguagem java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8eb5504d3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8eb5504d3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Tudo no java é uma JSR - Java Specification Request, uma especificação de como uma biblioteca ou função deve funcionar. O JEE por completo é uma JRS e foi implementado por diversos fabricantes. A Oracle por exemplo </a:t>
            </a:r>
            <a:r>
              <a:rPr lang="en-GB"/>
              <a:t>comprou</a:t>
            </a:r>
            <a:r>
              <a:rPr lang="en-GB"/>
              <a:t> a BEA, que </a:t>
            </a:r>
            <a:r>
              <a:rPr lang="en-GB"/>
              <a:t>desenvolveu</a:t>
            </a:r>
            <a:r>
              <a:rPr lang="en-GB"/>
              <a:t> o servidor Weblogic e a Sun que, além de criar o java tb criou o servidor Glassfish. O Payara é um novo servidor baseado no código do GlassFish (que é opensource).</a:t>
            </a:r>
            <a:endParaRPr/>
          </a:p>
          <a:p>
            <a:pPr indent="0" lvl="0" marL="0" rtl="0" algn="l">
              <a:spcBef>
                <a:spcPts val="0"/>
              </a:spcBef>
              <a:spcAft>
                <a:spcPts val="0"/>
              </a:spcAft>
              <a:buNone/>
            </a:pPr>
            <a:r>
              <a:rPr lang="en-GB"/>
              <a:t>JBoss e WildFly são servidores criados pela RedHat, no fundo são a mesma coisa sendo que o WildFly é mais destinado a comunidade opensource e o JBoss as corporações (versões mais </a:t>
            </a:r>
            <a:r>
              <a:rPr lang="en-GB"/>
              <a:t>espaçadas</a:t>
            </a:r>
            <a:r>
              <a:rPr lang="en-GB"/>
              <a:t>, com suporte pago, etc…). Apache Tomcat e Jetty não são servidores JEE completos, seu escopo é apenas na parte web do JEE (EJBs javaMail, etc.. não fazem parte dos projetos), mas são muito utilizados por atenderem o principal (aplicações web), serem leves e opensource (muitos dos outros servidores, como o JBoss, usam ou já usaram um dos dois como  container web). E por último o TomEE que é uma versão do tomcat com as outras especificações do JEE.</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8eb5504d36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8eb5504d36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Em 2017 a Oracle anunciou a nova especificação do JEE 8, com inúmeras funcionalidades. Neste curso nós não iremos falar sobre servidores diretamente sobre servidores JEE. O objetivo destes era compartilhar inúmeras funcionalidades entre várias aplicações, tendo muitas vezes num único servidor dezenas (ou até centenas) de aplicações. Apesar disso gerar uma grande economia de recursos, gerava um problema onde a performance de uma aplicação poderia interferir em outra. E no mundo moderno, o mais comum de acontecer é termos não várias aplicações num servidor e sim uma mesma aplicação em vários servidores.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8eb5504d36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8eb5504d36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Em 2002,  Rod Johnson escreveu um livro com várias soluções e sugestões de implementação que tinham como objetivo tornar a vida do desenvolvedor J2EE mais fácil. Ao todo foram 30 mil linhas de códigos em exemplos no livro.</a:t>
            </a:r>
            <a:endParaRPr/>
          </a:p>
          <a:p>
            <a:pPr indent="0" lvl="0" marL="0" rtl="0" algn="l">
              <a:spcBef>
                <a:spcPts val="0"/>
              </a:spcBef>
              <a:spcAft>
                <a:spcPts val="0"/>
              </a:spcAft>
              <a:buNone/>
            </a:pPr>
            <a:r>
              <a:rPr lang="en-GB"/>
              <a:t>Mais tarde esse código foi “organizado” no que se tornaria no Spring 0.9, lançado em Junho de 2003</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8cd91aa094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8cd91aa094_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Projeto Star Seven foi desenvolvido em 1991 para criar uma espécie de PDA que teria o objetivo de controlar os equipamentos eletrônicos da cada mas principalmente a programação de tv a cabo, podendo até selecionar qual programa seria </a:t>
            </a:r>
            <a:r>
              <a:rPr lang="en-GB"/>
              <a:t>assistido sob demanda (alguém ai lembrou de Netflix?)</a:t>
            </a:r>
            <a:r>
              <a:rPr lang="en-GB"/>
              <a:t>. Para trabalhar com vários aparelhos de TV a cabo de fornecedores diferentes, foi utilizado o conceito de máquina virtual e criada a linguagem Oak que depois mudou de nome para Java.</a:t>
            </a:r>
            <a:endParaRPr/>
          </a:p>
          <a:p>
            <a:pPr indent="0" lvl="0" marL="0" rtl="0" algn="l">
              <a:spcBef>
                <a:spcPts val="0"/>
              </a:spcBef>
              <a:spcAft>
                <a:spcPts val="0"/>
              </a:spcAft>
              <a:buNone/>
            </a:pPr>
            <a:r>
              <a:rPr lang="en-GB"/>
              <a:t>Apesar de já exisitir a diversos anos, a internet, world wide web só foi ter um “apelo” visual a partir de 1993 com a criação do navegador Mosaic que permitia a visualização de páginas html</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8e083d97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8e083d97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Um exemplo de como o Spring torna a vida do desenvolvedor mais fácil. No primeiro código vemos um exemplo de como realizar uma consulta num banco de dados e todas as implementações que temos que fazer que dizem mais respeito a tecnologia do que ao problema (negócio) em si. Temos que abrir uma Conexão TODA vez que executarmos o código. Criar um objeto Statement, um Resultset, Iterar sobre esse resultset, fechar a conexão e tratar todos os erros que podem acontecer.</a:t>
            </a:r>
            <a:endParaRPr/>
          </a:p>
          <a:p>
            <a:pPr indent="0" lvl="0" marL="0" rtl="0" algn="l">
              <a:spcBef>
                <a:spcPts val="0"/>
              </a:spcBef>
              <a:spcAft>
                <a:spcPts val="0"/>
              </a:spcAft>
              <a:buNone/>
            </a:pPr>
            <a:r>
              <a:rPr lang="en-GB"/>
              <a:t>No Spring (segundo código), utilizamos um Datasource, ao invés de uma conexão. Esse objeto datasource, depois de configurado (as chamadas aos sets), não precisa mais ser configurado, ele pode ser reutilizado por toda aplicação, sendo ele responsável por abrir, fechar e até mesmo re</a:t>
            </a:r>
            <a:r>
              <a:rPr lang="en-GB"/>
              <a:t>aproveitar</a:t>
            </a:r>
            <a:r>
              <a:rPr lang="en-GB"/>
              <a:t> as conexões já abertas. Ao utilizar a classe JdbcTemplate, não precisamos criar statement, resultset e nem mesmo iterar o resultado. Até mesmo as </a:t>
            </a:r>
            <a:r>
              <a:rPr lang="en-GB"/>
              <a:t>exceções</a:t>
            </a:r>
            <a:r>
              <a:rPr lang="en-GB"/>
              <a:t> não precisam ser tratadas.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8eb5504d36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8eb5504d36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Com o tempo, o spring foi evoluindo, aumentando seu escopo, hoje ele se encontra na versão 5.0 (cuja estrutura de componentes é </a:t>
            </a:r>
            <a:r>
              <a:rPr lang="en-GB"/>
              <a:t>idêntica</a:t>
            </a:r>
            <a:r>
              <a:rPr lang="en-GB"/>
              <a:t> a 4.0).</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8d3d03072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8d3d03072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É considerado um microframework por não trazer nada de novo, mas principalmente aproveitar diversas idéias, como ele é feito sobre o spring-framework, utiliza todos os </a:t>
            </a:r>
            <a:r>
              <a:rPr lang="en-GB"/>
              <a:t>componentes</a:t>
            </a:r>
            <a:r>
              <a:rPr lang="en-GB"/>
              <a:t> que ele possui. Ele leva o conceito de acelerar o desenvolvimento a outro patamar. Seu foco é principalmente no “Convenção sobre Configuração”, ou seja, ele já assume que todas as aplicações seguem uma “convenção” padrão (baseado no funcionamento da maioria das aplicações desenvolvidas), e com isso você só tem que se preocupar com a regra de negócio.</a:t>
            </a:r>
            <a:endParaRPr/>
          </a:p>
          <a:p>
            <a:pPr indent="0" lvl="0" marL="0" rtl="0" algn="l">
              <a:spcBef>
                <a:spcPts val="0"/>
              </a:spcBef>
              <a:spcAft>
                <a:spcPts val="0"/>
              </a:spcAft>
              <a:buNone/>
            </a:pPr>
            <a:r>
              <a:rPr lang="en-GB"/>
              <a:t>O Cliente na figura pode ser uma aplicação sendo executada no browser (página </a:t>
            </a:r>
            <a:r>
              <a:rPr lang="en-GB"/>
              <a:t>desenvolvida</a:t>
            </a:r>
            <a:r>
              <a:rPr lang="en-GB"/>
              <a:t> em html puro, react, angular, vue, etc…), uma aplicação desktop ou até mesmo uma outra aplicação ou serviço. O controller é responsável por atender as requisições externas. Receber requisições http, com dados em json ou mesmo formulários de páginas. Tratá-los e encaminhá-los para o Service.</a:t>
            </a:r>
            <a:endParaRPr/>
          </a:p>
          <a:p>
            <a:pPr indent="0" lvl="0" marL="0" rtl="0" algn="l">
              <a:spcBef>
                <a:spcPts val="0"/>
              </a:spcBef>
              <a:spcAft>
                <a:spcPts val="0"/>
              </a:spcAft>
              <a:buNone/>
            </a:pPr>
            <a:r>
              <a:rPr lang="en-GB"/>
              <a:t>Este é responsável por implementar as regras de negócio, como cálculos, processamento e até mesmo realizar chamadas a outras aplicações.</a:t>
            </a:r>
            <a:endParaRPr/>
          </a:p>
          <a:p>
            <a:pPr indent="0" lvl="0" marL="0" rtl="0" algn="l">
              <a:spcBef>
                <a:spcPts val="0"/>
              </a:spcBef>
              <a:spcAft>
                <a:spcPts val="0"/>
              </a:spcAft>
              <a:buNone/>
            </a:pPr>
            <a:r>
              <a:rPr lang="en-GB"/>
              <a:t>No repositório é onde os dados são persistidos e recuperados, sejam de um banco de dados SQL ou NoSQL.</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8d3d03072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8d3d03072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Aqui podemos ver como estes são </a:t>
            </a:r>
            <a:r>
              <a:rPr lang="en-GB"/>
              <a:t>implementados</a:t>
            </a:r>
            <a:r>
              <a:rPr lang="en-GB"/>
              <a:t>. Podemos ver que eles utilizam anotações, os comandos iniciados com @ antes de uma classe, variável de instância ou método. </a:t>
            </a:r>
            <a:r>
              <a:rPr lang="en-GB"/>
              <a:t>Também</a:t>
            </a:r>
            <a:r>
              <a:rPr lang="en-GB"/>
              <a:t> é possível notar que as classes não </a:t>
            </a:r>
            <a:r>
              <a:rPr lang="en-GB"/>
              <a:t>estendem</a:t>
            </a:r>
            <a:r>
              <a:rPr lang="en-GB"/>
              <a:t> de nenhuma classe, são todas POJOs. Cada anotação passa algumas informações para o Spring, como por exemplo @RestController indica que aquele controller vai ser acionado pela url “/todo” e o @GetMapping do método getCount será acessado pela url “/todo/count” (“herdando” o /todo da classe). A anotação @Autowired indica ao spring que aquela variável será preenchida por uma classe já com alguma anotação do spring, e ele será o </a:t>
            </a:r>
            <a:r>
              <a:rPr lang="en-GB"/>
              <a:t>responsável</a:t>
            </a:r>
            <a:r>
              <a:rPr lang="en-GB"/>
              <a:t> por instanciar essa classe (não é necessário utilizar o operador new). A interface de repositório é o </a:t>
            </a:r>
            <a:r>
              <a:rPr lang="en-GB"/>
              <a:t>único</a:t>
            </a:r>
            <a:r>
              <a:rPr lang="en-GB"/>
              <a:t> artefato que </a:t>
            </a:r>
            <a:r>
              <a:rPr lang="en-GB"/>
              <a:t>estende</a:t>
            </a:r>
            <a:r>
              <a:rPr lang="en-GB"/>
              <a:t> uma interface do Spring, isso porque nesse caso não nem de implementar o código de acesso ao banco, o Spring já sabe fazer isso, ele só precisa saber quais querys específicas ele precisa fazer. Ele já sabe inclusive como realizar o insert, update e delete, criando dinamicamente os métodos para estas funções da aplicação.</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8d3d030721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8d3d030721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Hora do intervalo. Curiosidade a imagem “intermission” era utilizada em </a:t>
            </a:r>
            <a:r>
              <a:rPr lang="en-GB"/>
              <a:t>muitos</a:t>
            </a:r>
            <a:r>
              <a:rPr lang="en-GB"/>
              <a:t> filmes antigos com duração longa (maior que 3 horas) para ter um intervalo para as pessoas irem ao banheiro. O último filme que “rolou” isso (lá fora) foi o filme “os 8 odiados” do Tarantino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8de9759044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8de9759044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Praticamente 99% das aplicações modernas que são acessadas pela internet (principalmente aquelas em que há apenas uma única página que sofre atualizações sem que ela seja necessariamente recarregada), utilizam REST para se comunicar com o servidor para enviar e receber dados.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8de9759044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8de9759044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Podem considerar URI como sendo URLs, teóricamente são diferentes, mas na prática não são tão diferentes assim.</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8d3d030721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8d3d030721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Como uma requisição rest funciona. Inicialmente o usuário tenta acessar uma página html.</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8de9759044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8de9759044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 servidor irá enviar de volta um conteudo em texto contendo um cabeçalho do protocolo http, com versão, data, identificação do servidor, total de bytes, tipo de conteúdo, etc… e depois o conteúdo em html da página.</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8de9759044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8de9759044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Após a página ter sido carregada no browser, </a:t>
            </a:r>
            <a:r>
              <a:rPr lang="en-GB"/>
              <a:t>algum</a:t>
            </a:r>
            <a:r>
              <a:rPr lang="en-GB"/>
              <a:t> evento do usuário ou uma função javascript executada </a:t>
            </a:r>
            <a:r>
              <a:rPr lang="en-GB"/>
              <a:t>automaticamente</a:t>
            </a:r>
            <a:r>
              <a:rPr lang="en-GB"/>
              <a:t>, irá realizar uma nova requisição ao servidor, desta vez usando como endereço a URI de um recurso rest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8eb5504d3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8eb5504d3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Em 1995 a Sun Microsystems lança oficialmente a linguagem java, </a:t>
            </a:r>
            <a:r>
              <a:rPr lang="en-GB"/>
              <a:t>especificamente</a:t>
            </a:r>
            <a:r>
              <a:rPr lang="en-GB"/>
              <a:t> o JAVA SE - Standard Edition, com suporte a desenvolvimento de aplicações desktop e a novidade chamada Applets, pequenos programas java que rodavam diretamente no browser. E em 1996 houve o lançamento de browser mais icônico da época, o Netscape 2.0, um dos primeiros a virem com uma máquina virtual java embutida que permitia a execução de applets. Futuramente o código fonte do Netscape foi doado para a fundação mozila e esse se tornou a base de código do primeiro Firefox</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8de9759044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8de9759044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Então o servidor irá enviar novamente um cabeçalho, contendo, </a:t>
            </a:r>
            <a:r>
              <a:rPr lang="en-GB"/>
              <a:t>além</a:t>
            </a:r>
            <a:r>
              <a:rPr lang="en-GB"/>
              <a:t> dos dados normais, um código de status (no caso 200 - ok) e o </a:t>
            </a:r>
            <a:r>
              <a:rPr lang="en-GB"/>
              <a:t>conteúdo</a:t>
            </a:r>
            <a:r>
              <a:rPr lang="en-GB"/>
              <a:t> do recurso, neste caso em JSON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8d3d030721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8d3d030721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Geralmente, os serviços Rest trabalham com dois tipos de representação de dados. JSON ou XML, cada um com suas vantagens e desvantagens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8de9759044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8de9759044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 grande maioria dos serviços </a:t>
            </a:r>
            <a:r>
              <a:rPr lang="en-GB"/>
              <a:t>disponíveis</a:t>
            </a:r>
            <a:r>
              <a:rPr lang="en-GB"/>
              <a:t> pela internet, ou aplicativos de celular utilizam JSON como formato de representação, como podemos ver no slide anterior, ele é bem pequeno, e bem mais legível do ponto de vista prático. Já XML é muito comum em ferramentas de </a:t>
            </a:r>
            <a:r>
              <a:rPr lang="en-GB"/>
              <a:t>desenvolvimento</a:t>
            </a:r>
            <a:r>
              <a:rPr lang="en-GB"/>
              <a:t>, sendo utilizado para configurações de aplicação (veremos isso mais a frente). Ele também é muito utilizado em ambiente corporativo, onde ferramentas “drag &amp; drop” permitem realizar a integração e até mesmo o desenvolvimento de aplicações sem que seja necessário digitar uma linha de código (estas ferramentas tendem a ser extremamente caras e consumidoras de muitos recursos, geralmente dependentes de servidores de aplicações proprietários. O XML ajuda nesse tipo de aplicação pois ele possui, </a:t>
            </a:r>
            <a:r>
              <a:rPr lang="en-GB"/>
              <a:t>além</a:t>
            </a:r>
            <a:r>
              <a:rPr lang="en-GB"/>
              <a:t> do arquivo com dados, a possibilidade de você ter um arquivo que define a estrutura deste arquivo (assim como o comando create table do sql define a estrutura da tabela), e com isso realizar a validação de arquivos e </a:t>
            </a:r>
            <a:r>
              <a:rPr lang="en-GB"/>
              <a:t>graficamente</a:t>
            </a:r>
            <a:r>
              <a:rPr lang="en-GB"/>
              <a:t> exibir quais os atributos de um arquivo e como eles funcionam na aplicação (como o navegador de banco de dados que foi utilizado no outro curso)</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8de9759044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8de9759044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Aqui temos os verbos, comandos ou métodos HTTP </a:t>
            </a:r>
            <a:r>
              <a:rPr lang="en-GB"/>
              <a:t>possíveis</a:t>
            </a:r>
            <a:r>
              <a:rPr lang="en-GB"/>
              <a:t> de serem realizados numa aplicação REST, a disponibilidades deles no serviço vai depender da implementação, muitas vezes podemos ter acesso a serviços somente para consulta, ou que nunca permitam excluir dados, apenas atualizá-los. Na tabela é possível ver um “De / Para” entre eles e os comandos SQL já aprendidos no curso de banco de dados. É possível que esta seja a primeira vez que estejam vendo o termo CRUD (create, read, update e delete). É muito comum utilizarmos estes termos para definir telas/funcionalidades de cadastros básicos em aplicações, como por exemplo, dados de pessoa, produto, unidades de medida, tipos de produto, etc...</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8d3d030721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8d3d030721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Postman é uma aplicação desktop que auxilia no desenvolvimento de aplicações REST, basta baixá-la e instalá-la.</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8de9759044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8de9759044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Segue um descritivo das principais funcionalidades da tela principal.</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8de9759044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8de9759044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Foi criado uma aplicação java que simula uma aplicação rest </a:t>
            </a:r>
            <a:r>
              <a:rPr lang="en-GB"/>
              <a:t>específica</a:t>
            </a:r>
            <a:r>
              <a:rPr lang="en-GB"/>
              <a:t> para realizar operações de crud</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8de9759044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8de9759044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Primeira operação para recuperar os “todos” ou “a fazer”</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8de9759044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8de9759044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8de9759044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8de9759044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8eb5504d3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8eb5504d3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Applet pode ser uma pequena classe java (que </a:t>
            </a:r>
            <a:r>
              <a:rPr lang="en-GB"/>
              <a:t>estende</a:t>
            </a:r>
            <a:r>
              <a:rPr lang="en-GB"/>
              <a:t> uma classe específica) e, assim como uma imagem, ela pode ser carregada, exibida e executada diretamente numa página na internet. Pode ser um simples “Hello World” mas pode ser </a:t>
            </a:r>
            <a:r>
              <a:rPr lang="en-GB"/>
              <a:t>também</a:t>
            </a:r>
            <a:r>
              <a:rPr lang="en-GB"/>
              <a:t> aplicações complexas. Hoje não há mais a necessidade pois temos outras ferramentas, mas nos anos 90, nos primórdios da internet de browser, diversas aplicações científicas foram feitas em applets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8de9759044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8de9759044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Existem diversos tipos de status que um servidor HTTP pode retornar, de acordo com o que ocorreu com a requisição, eles se dividem em 5 categorias. Aqui são apresentados alguns deles (os mais comuns)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8de9759044_0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8de9759044_0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8de9759044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8de9759044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8de9759044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8de9759044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 api do jsonplaceholder realiza inserções falsas, apesar de retonar o objeto com um novo id, ele não foi realmente inserido. Se realizar um GET /todos/201 não será retornado nenhum registro</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8e083d97d1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8e083d97d1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8e083d97d1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8e083d97d1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Swagger permite que ao acessar um serviço rest, seja </a:t>
            </a:r>
            <a:r>
              <a:rPr lang="en-GB"/>
              <a:t>possível</a:t>
            </a:r>
            <a:r>
              <a:rPr lang="en-GB"/>
              <a:t> saber quais operações estão </a:t>
            </a:r>
            <a:r>
              <a:rPr lang="en-GB"/>
              <a:t>disponíveis</a:t>
            </a:r>
            <a:r>
              <a:rPr lang="en-GB"/>
              <a:t> nesta api.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O termo api significa Aplication Program Interface, basicamente é a lista de métodos/funções que uma aplicação expõe e pode ser acessada por um outro programa</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8d3d030721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8d3d030721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Existem diversas APIs abertas, onde é possível acessar dados abertos. Algumas é necessário que sejam realizado um cadastro e um token de acesso será gerado. Algumas não são abertas, e são pagas, mesmo tendo um limite de acesso gratuito, como muitas apis do Google (é possível acessar, por exemplo, serviços do google maps via api, como por exemplo verificar o caminho entre dois endereços)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Um bom exercício também é pesquisar outras apis abertas no google e tentar acessar.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8eb5504d36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8eb5504d36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Numa época onde não existia gif e o flash estava engatinhando, applets foram uma solução que estudiosos adotaram para difundir conhecimento científico entre universidades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8eb5504d36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8eb5504d3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Applets tambem começaram a serem utilizados em soluções comerciais para distribuir aplicações. Bastava o usuário ter um browser </a:t>
            </a:r>
            <a:r>
              <a:rPr lang="en-GB"/>
              <a:t>compatível</a:t>
            </a:r>
            <a:r>
              <a:rPr lang="en-GB"/>
              <a:t> com applets e ele poderia utilizar aplicações complexas, como as desenvolvidas em visual basic, delphi, e outras linguagens visuais disponíveis para windows e mac. Com a diferença de não haver a necessidade de se instalar e manter atualizada um cliente da aplicação</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8eb5504d3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8eb5504d3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Como falado anteriormente, htll é uma linguagem de marcação utilizada para criar páginas web acessadas pelo browser, são como documentos do word, com formatação, imagens, parágrafos, com a diferença de poderem ser editados em arquivos texto e visualizados em browsers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8eb5504d36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8eb5504d36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Os componentes de uma página html são tags, pequenos “comandos” entre sinais de &lt; e &gt;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8eb5504d36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8eb5504d36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As tags geralmente tem início, fim e conteúdo. Podem ter atributos para fornecer mais informações para o browser, como a largura da imagens na ta img. Podem tamber ser simples como a BR. Existe uma diversidade de tags com inúmeras funções, exibição de imagens, formatação, fontes, cores, estilos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jp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idx="12" type="sldNum"/>
          </p:nvPr>
        </p:nvSpPr>
        <p:spPr>
          <a:xfrm>
            <a:off x="6350363" y="3494220"/>
            <a:ext cx="412500" cy="2958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pic>
        <p:nvPicPr>
          <p:cNvPr id="11" name="Google Shape;11;p2"/>
          <p:cNvPicPr preferRelativeResize="0"/>
          <p:nvPr/>
        </p:nvPicPr>
        <p:blipFill rotWithShape="1">
          <a:blip r:embed="rId2">
            <a:alphaModFix/>
          </a:blip>
          <a:srcRect b="23586" l="0" r="0" t="18073"/>
          <a:stretch/>
        </p:blipFill>
        <p:spPr>
          <a:xfrm>
            <a:off x="3781618" y="-9525"/>
            <a:ext cx="1949158" cy="1136865"/>
          </a:xfrm>
          <a:prstGeom prst="rect">
            <a:avLst/>
          </a:prstGeom>
          <a:noFill/>
          <a:ln>
            <a:noFill/>
          </a:ln>
        </p:spPr>
      </p:pic>
      <p:pic>
        <p:nvPicPr>
          <p:cNvPr id="12" name="Google Shape;12;p2"/>
          <p:cNvPicPr preferRelativeResize="0"/>
          <p:nvPr/>
        </p:nvPicPr>
        <p:blipFill rotWithShape="1">
          <a:blip r:embed="rId3">
            <a:alphaModFix/>
          </a:blip>
          <a:srcRect b="27736" l="33351" r="16907" t="32932"/>
          <a:stretch/>
        </p:blipFill>
        <p:spPr>
          <a:xfrm>
            <a:off x="2317180" y="1079193"/>
            <a:ext cx="6827731" cy="4048678"/>
          </a:xfrm>
          <a:prstGeom prst="rect">
            <a:avLst/>
          </a:prstGeom>
          <a:noFill/>
          <a:ln>
            <a:noFill/>
          </a:ln>
        </p:spPr>
      </p:pic>
      <p:sp>
        <p:nvSpPr>
          <p:cNvPr id="13" name="Google Shape;13;p2"/>
          <p:cNvSpPr/>
          <p:nvPr/>
        </p:nvSpPr>
        <p:spPr>
          <a:xfrm>
            <a:off x="6668296" y="3089466"/>
            <a:ext cx="2315100" cy="31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9050" y="-9525"/>
            <a:ext cx="3427800" cy="5137200"/>
          </a:xfrm>
          <a:prstGeom prst="rect">
            <a:avLst/>
          </a:prstGeom>
          <a:solidFill>
            <a:srgbClr val="002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 name="Google Shape;15;p2"/>
          <p:cNvPicPr preferRelativeResize="0"/>
          <p:nvPr/>
        </p:nvPicPr>
        <p:blipFill rotWithShape="1">
          <a:blip r:embed="rId4">
            <a:alphaModFix/>
          </a:blip>
          <a:srcRect b="0" l="0" r="0" t="0"/>
          <a:stretch/>
        </p:blipFill>
        <p:spPr>
          <a:xfrm>
            <a:off x="676923" y="2579324"/>
            <a:ext cx="1872067" cy="1211520"/>
          </a:xfrm>
          <a:prstGeom prst="rect">
            <a:avLst/>
          </a:prstGeom>
          <a:noFill/>
          <a:ln>
            <a:noFill/>
          </a:ln>
        </p:spPr>
      </p:pic>
      <p:pic>
        <p:nvPicPr>
          <p:cNvPr id="16" name="Google Shape;16;p2"/>
          <p:cNvPicPr preferRelativeResize="0"/>
          <p:nvPr/>
        </p:nvPicPr>
        <p:blipFill rotWithShape="1">
          <a:blip r:embed="rId5">
            <a:alphaModFix/>
          </a:blip>
          <a:srcRect b="16305" l="24601" r="22079" t="16540"/>
          <a:stretch/>
        </p:blipFill>
        <p:spPr>
          <a:xfrm>
            <a:off x="470809" y="148981"/>
            <a:ext cx="2377888" cy="2353794"/>
          </a:xfrm>
          <a:prstGeom prst="rect">
            <a:avLst/>
          </a:prstGeom>
          <a:noFill/>
          <a:ln>
            <a:noFill/>
          </a:ln>
        </p:spPr>
      </p:pic>
      <p:pic>
        <p:nvPicPr>
          <p:cNvPr id="17" name="Google Shape;17;p2"/>
          <p:cNvPicPr preferRelativeResize="0"/>
          <p:nvPr/>
        </p:nvPicPr>
        <p:blipFill rotWithShape="1">
          <a:blip r:embed="rId6">
            <a:alphaModFix/>
          </a:blip>
          <a:srcRect b="0" l="0" r="0" t="0"/>
          <a:stretch/>
        </p:blipFill>
        <p:spPr>
          <a:xfrm>
            <a:off x="6113249" y="262857"/>
            <a:ext cx="2746024" cy="549363"/>
          </a:xfrm>
          <a:prstGeom prst="rect">
            <a:avLst/>
          </a:prstGeom>
          <a:noFill/>
          <a:ln>
            <a:noFill/>
          </a:ln>
        </p:spPr>
      </p:pic>
      <p:sp>
        <p:nvSpPr>
          <p:cNvPr id="18" name="Google Shape;18;p2"/>
          <p:cNvSpPr/>
          <p:nvPr/>
        </p:nvSpPr>
        <p:spPr>
          <a:xfrm>
            <a:off x="3409152" y="-9525"/>
            <a:ext cx="5736300" cy="3995100"/>
          </a:xfrm>
          <a:prstGeom prst="rect">
            <a:avLst/>
          </a:prstGeom>
          <a:solidFill>
            <a:srgbClr val="BBD6EE">
              <a:alpha val="56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 name="Google Shape;19;p2"/>
          <p:cNvPicPr preferRelativeResize="0"/>
          <p:nvPr/>
        </p:nvPicPr>
        <p:blipFill rotWithShape="1">
          <a:blip r:embed="rId7">
            <a:alphaModFix/>
          </a:blip>
          <a:srcRect b="0" l="0" r="0" t="0"/>
          <a:stretch/>
        </p:blipFill>
        <p:spPr>
          <a:xfrm>
            <a:off x="-7148" y="2938263"/>
            <a:ext cx="9160445" cy="2214763"/>
          </a:xfrm>
          <a:prstGeom prst="rect">
            <a:avLst/>
          </a:prstGeom>
          <a:noFill/>
          <a:ln>
            <a:noFill/>
          </a:ln>
        </p:spPr>
      </p:pic>
      <p:sp>
        <p:nvSpPr>
          <p:cNvPr id="20" name="Google Shape;20;p2"/>
          <p:cNvSpPr txBox="1"/>
          <p:nvPr>
            <p:ph type="title"/>
          </p:nvPr>
        </p:nvSpPr>
        <p:spPr>
          <a:xfrm>
            <a:off x="1604975" y="4001950"/>
            <a:ext cx="7330500" cy="492600"/>
          </a:xfrm>
          <a:prstGeom prst="rect">
            <a:avLst/>
          </a:prstGeom>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Font typeface="Arial"/>
              <a:buNone/>
              <a:defRPr sz="2400">
                <a:solidFill>
                  <a:srgbClr val="000000"/>
                </a:solidFill>
                <a:latin typeface="Roboto"/>
                <a:ea typeface="Roboto"/>
                <a:cs typeface="Roboto"/>
                <a:sym typeface="Robot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2"/>
          <p:cNvSpPr txBox="1"/>
          <p:nvPr>
            <p:ph idx="1" type="subTitle"/>
          </p:nvPr>
        </p:nvSpPr>
        <p:spPr>
          <a:xfrm>
            <a:off x="2581275" y="4336875"/>
            <a:ext cx="6353100" cy="492600"/>
          </a:xfrm>
          <a:prstGeom prst="rect">
            <a:avLst/>
          </a:prstGeom>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Font typeface="Arial"/>
              <a:buNone/>
              <a:defRPr sz="2200">
                <a:solidFill>
                  <a:srgbClr val="000000"/>
                </a:solidFill>
                <a:latin typeface="Roboto"/>
                <a:ea typeface="Roboto"/>
                <a:cs typeface="Roboto"/>
                <a:sym typeface="Roboto"/>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1">
  <p:cSld name="TITLE_AND_TWO_COLUMNS_1_1">
    <p:spTree>
      <p:nvGrpSpPr>
        <p:cNvPr id="95" name="Shape 95"/>
        <p:cNvGrpSpPr/>
        <p:nvPr/>
      </p:nvGrpSpPr>
      <p:grpSpPr>
        <a:xfrm>
          <a:off x="0" y="0"/>
          <a:ext cx="0" cy="0"/>
          <a:chOff x="0" y="0"/>
          <a:chExt cx="0" cy="0"/>
        </a:xfrm>
      </p:grpSpPr>
      <p:pic>
        <p:nvPicPr>
          <p:cNvPr id="96" name="Google Shape;96;p11"/>
          <p:cNvPicPr preferRelativeResize="0"/>
          <p:nvPr/>
        </p:nvPicPr>
        <p:blipFill rotWithShape="1">
          <a:blip r:embed="rId2">
            <a:alphaModFix/>
          </a:blip>
          <a:srcRect b="0" l="0" r="0" t="0"/>
          <a:stretch/>
        </p:blipFill>
        <p:spPr>
          <a:xfrm>
            <a:off x="-17475" y="4313975"/>
            <a:ext cx="9171600" cy="839050"/>
          </a:xfrm>
          <a:prstGeom prst="rect">
            <a:avLst/>
          </a:prstGeom>
          <a:noFill/>
          <a:ln>
            <a:noFill/>
          </a:ln>
        </p:spPr>
      </p:pic>
      <p:grpSp>
        <p:nvGrpSpPr>
          <p:cNvPr id="97" name="Google Shape;97;p11"/>
          <p:cNvGrpSpPr/>
          <p:nvPr/>
        </p:nvGrpSpPr>
        <p:grpSpPr>
          <a:xfrm>
            <a:off x="4701492" y="4711765"/>
            <a:ext cx="4242021" cy="407595"/>
            <a:chOff x="6277320" y="6284160"/>
            <a:chExt cx="5646241" cy="542520"/>
          </a:xfrm>
        </p:grpSpPr>
        <p:pic>
          <p:nvPicPr>
            <p:cNvPr id="98" name="Google Shape;98;p11"/>
            <p:cNvPicPr preferRelativeResize="0"/>
            <p:nvPr/>
          </p:nvPicPr>
          <p:blipFill rotWithShape="1">
            <a:blip r:embed="rId3">
              <a:alphaModFix/>
            </a:blip>
            <a:srcRect b="0" l="0" r="0" t="0"/>
            <a:stretch/>
          </p:blipFill>
          <p:spPr>
            <a:xfrm>
              <a:off x="10236600" y="6371640"/>
              <a:ext cx="1686960" cy="337320"/>
            </a:xfrm>
            <a:prstGeom prst="rect">
              <a:avLst/>
            </a:prstGeom>
            <a:noFill/>
            <a:ln>
              <a:noFill/>
            </a:ln>
          </p:spPr>
        </p:pic>
        <p:pic>
          <p:nvPicPr>
            <p:cNvPr id="99" name="Google Shape;99;p11"/>
            <p:cNvPicPr preferRelativeResize="0"/>
            <p:nvPr/>
          </p:nvPicPr>
          <p:blipFill rotWithShape="1">
            <a:blip r:embed="rId4">
              <a:alphaModFix/>
            </a:blip>
            <a:srcRect b="20392" l="24601" r="22079" t="60612"/>
            <a:stretch/>
          </p:blipFill>
          <p:spPr>
            <a:xfrm>
              <a:off x="8358840" y="6309360"/>
              <a:ext cx="1706400" cy="477719"/>
            </a:xfrm>
            <a:prstGeom prst="rect">
              <a:avLst/>
            </a:prstGeom>
            <a:noFill/>
            <a:ln>
              <a:noFill/>
            </a:ln>
          </p:spPr>
        </p:pic>
        <p:pic>
          <p:nvPicPr>
            <p:cNvPr id="100" name="Google Shape;100;p11"/>
            <p:cNvPicPr preferRelativeResize="0"/>
            <p:nvPr/>
          </p:nvPicPr>
          <p:blipFill rotWithShape="1">
            <a:blip r:embed="rId5">
              <a:alphaModFix/>
            </a:blip>
            <a:srcRect b="0" l="0" r="0" t="0"/>
            <a:stretch/>
          </p:blipFill>
          <p:spPr>
            <a:xfrm>
              <a:off x="6277320" y="6284160"/>
              <a:ext cx="2081160" cy="542520"/>
            </a:xfrm>
            <a:prstGeom prst="rect">
              <a:avLst/>
            </a:prstGeom>
            <a:noFill/>
            <a:ln>
              <a:noFill/>
            </a:ln>
          </p:spPr>
        </p:pic>
      </p:grpSp>
      <p:sp>
        <p:nvSpPr>
          <p:cNvPr id="101" name="Google Shape;101;p11"/>
          <p:cNvSpPr txBox="1"/>
          <p:nvPr>
            <p:ph idx="12" type="sldNum"/>
          </p:nvPr>
        </p:nvSpPr>
        <p:spPr>
          <a:xfrm>
            <a:off x="8485195" y="4438812"/>
            <a:ext cx="550200" cy="3945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102" name="Google Shape;102;p11"/>
          <p:cNvSpPr/>
          <p:nvPr/>
        </p:nvSpPr>
        <p:spPr>
          <a:xfrm>
            <a:off x="-18175" y="-9525"/>
            <a:ext cx="9171600" cy="570900"/>
          </a:xfrm>
          <a:prstGeom prst="rect">
            <a:avLst/>
          </a:prstGeom>
          <a:solidFill>
            <a:srgbClr val="002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1"/>
          <p:cNvSpPr txBox="1"/>
          <p:nvPr>
            <p:ph type="title"/>
          </p:nvPr>
        </p:nvSpPr>
        <p:spPr>
          <a:xfrm>
            <a:off x="0" y="-57600"/>
            <a:ext cx="8857800" cy="4926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None/>
              <a:defRPr b="1" sz="3200">
                <a:solidFill>
                  <a:srgbClr val="FFFFFF"/>
                </a:solidFill>
                <a:latin typeface="Calibri"/>
                <a:ea typeface="Calibri"/>
                <a:cs typeface="Calibri"/>
                <a:sym typeface="Calibri"/>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 name="Google Shape;104;p11"/>
          <p:cNvSpPr txBox="1"/>
          <p:nvPr>
            <p:ph idx="1" type="body"/>
          </p:nvPr>
        </p:nvSpPr>
        <p:spPr>
          <a:xfrm>
            <a:off x="352425" y="1181100"/>
            <a:ext cx="3657600" cy="29391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5" name="Google Shape;105;p11"/>
          <p:cNvSpPr txBox="1"/>
          <p:nvPr>
            <p:ph idx="2" type="body"/>
          </p:nvPr>
        </p:nvSpPr>
        <p:spPr>
          <a:xfrm>
            <a:off x="4457700" y="1247775"/>
            <a:ext cx="4333800" cy="2939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6" name="Shape 106"/>
        <p:cNvGrpSpPr/>
        <p:nvPr/>
      </p:nvGrpSpPr>
      <p:grpSpPr>
        <a:xfrm>
          <a:off x="0" y="0"/>
          <a:ext cx="0" cy="0"/>
          <a:chOff x="0" y="0"/>
          <a:chExt cx="0" cy="0"/>
        </a:xfrm>
      </p:grpSpPr>
      <p:sp>
        <p:nvSpPr>
          <p:cNvPr id="107" name="Google Shape;10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sp>
        <p:nvSpPr>
          <p:cNvPr id="23" name="Google Shape;23;p3"/>
          <p:cNvSpPr txBox="1"/>
          <p:nvPr>
            <p:ph idx="12" type="sldNum"/>
          </p:nvPr>
        </p:nvSpPr>
        <p:spPr>
          <a:xfrm>
            <a:off x="8477220"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4" name="Google Shape;24;p3"/>
          <p:cNvSpPr/>
          <p:nvPr/>
        </p:nvSpPr>
        <p:spPr>
          <a:xfrm>
            <a:off x="-9425" y="-9525"/>
            <a:ext cx="9162900" cy="570000"/>
          </a:xfrm>
          <a:prstGeom prst="rect">
            <a:avLst/>
          </a:prstGeom>
          <a:solidFill>
            <a:srgbClr val="002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 name="Google Shape;25;p3"/>
          <p:cNvPicPr preferRelativeResize="0"/>
          <p:nvPr/>
        </p:nvPicPr>
        <p:blipFill rotWithShape="1">
          <a:blip r:embed="rId2">
            <a:alphaModFix/>
          </a:blip>
          <a:srcRect b="0" l="0" r="0" t="0"/>
          <a:stretch/>
        </p:blipFill>
        <p:spPr>
          <a:xfrm>
            <a:off x="7677995" y="145045"/>
            <a:ext cx="1266285" cy="253203"/>
          </a:xfrm>
          <a:prstGeom prst="rect">
            <a:avLst/>
          </a:prstGeom>
          <a:noFill/>
          <a:ln>
            <a:noFill/>
          </a:ln>
        </p:spPr>
      </p:pic>
      <p:pic>
        <p:nvPicPr>
          <p:cNvPr id="26" name="Google Shape;26;p3"/>
          <p:cNvPicPr preferRelativeResize="0"/>
          <p:nvPr/>
        </p:nvPicPr>
        <p:blipFill rotWithShape="1">
          <a:blip r:embed="rId3">
            <a:alphaModFix/>
          </a:blip>
          <a:srcRect b="20392" l="24601" r="22079" t="60612"/>
          <a:stretch/>
        </p:blipFill>
        <p:spPr>
          <a:xfrm>
            <a:off x="6268490" y="98296"/>
            <a:ext cx="1280877" cy="358589"/>
          </a:xfrm>
          <a:prstGeom prst="rect">
            <a:avLst/>
          </a:prstGeom>
          <a:noFill/>
          <a:ln>
            <a:noFill/>
          </a:ln>
        </p:spPr>
      </p:pic>
      <p:pic>
        <p:nvPicPr>
          <p:cNvPr id="27" name="Google Shape;27;p3"/>
          <p:cNvPicPr preferRelativeResize="0"/>
          <p:nvPr/>
        </p:nvPicPr>
        <p:blipFill rotWithShape="1">
          <a:blip r:embed="rId4">
            <a:alphaModFix/>
          </a:blip>
          <a:srcRect b="0" l="0" r="0" t="0"/>
          <a:stretch/>
        </p:blipFill>
        <p:spPr>
          <a:xfrm>
            <a:off x="4706037" y="79380"/>
            <a:ext cx="1562184" cy="407232"/>
          </a:xfrm>
          <a:prstGeom prst="rect">
            <a:avLst/>
          </a:prstGeom>
          <a:noFill/>
          <a:ln>
            <a:noFill/>
          </a:ln>
        </p:spPr>
      </p:pic>
      <p:sp>
        <p:nvSpPr>
          <p:cNvPr id="28" name="Google Shape;28;p3"/>
          <p:cNvSpPr txBox="1"/>
          <p:nvPr>
            <p:ph type="title"/>
          </p:nvPr>
        </p:nvSpPr>
        <p:spPr>
          <a:xfrm>
            <a:off x="0" y="-57150"/>
            <a:ext cx="4810200" cy="4926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1" sz="3200">
                <a:solidFill>
                  <a:srgbClr val="FFFFFF"/>
                </a:solidFill>
                <a:latin typeface="Calibri"/>
                <a:ea typeface="Calibri"/>
                <a:cs typeface="Calibri"/>
                <a:sym typeface="Calibri"/>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spTree>
      <p:nvGrpSpPr>
        <p:cNvPr id="29" name="Shape 29"/>
        <p:cNvGrpSpPr/>
        <p:nvPr/>
      </p:nvGrpSpPr>
      <p:grpSpPr>
        <a:xfrm>
          <a:off x="0" y="0"/>
          <a:ext cx="0" cy="0"/>
          <a:chOff x="0" y="0"/>
          <a:chExt cx="0" cy="0"/>
        </a:xfrm>
      </p:grpSpPr>
      <p:sp>
        <p:nvSpPr>
          <p:cNvPr id="30" name="Google Shape;30;p4"/>
          <p:cNvSpPr txBox="1"/>
          <p:nvPr>
            <p:ph idx="12" type="sldNum"/>
          </p:nvPr>
        </p:nvSpPr>
        <p:spPr>
          <a:xfrm>
            <a:off x="8477220"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1" name="Google Shape;31;p4"/>
          <p:cNvSpPr/>
          <p:nvPr/>
        </p:nvSpPr>
        <p:spPr>
          <a:xfrm>
            <a:off x="-9425" y="-9525"/>
            <a:ext cx="9162900" cy="570000"/>
          </a:xfrm>
          <a:prstGeom prst="rect">
            <a:avLst/>
          </a:prstGeom>
          <a:solidFill>
            <a:srgbClr val="002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 name="Google Shape;32;p4"/>
          <p:cNvPicPr preferRelativeResize="0"/>
          <p:nvPr/>
        </p:nvPicPr>
        <p:blipFill rotWithShape="1">
          <a:blip r:embed="rId2">
            <a:alphaModFix/>
          </a:blip>
          <a:srcRect b="0" l="0" r="0" t="0"/>
          <a:stretch/>
        </p:blipFill>
        <p:spPr>
          <a:xfrm>
            <a:off x="7677995" y="145045"/>
            <a:ext cx="1266285" cy="253203"/>
          </a:xfrm>
          <a:prstGeom prst="rect">
            <a:avLst/>
          </a:prstGeom>
          <a:noFill/>
          <a:ln>
            <a:noFill/>
          </a:ln>
        </p:spPr>
      </p:pic>
      <p:pic>
        <p:nvPicPr>
          <p:cNvPr id="33" name="Google Shape;33;p4"/>
          <p:cNvPicPr preferRelativeResize="0"/>
          <p:nvPr/>
        </p:nvPicPr>
        <p:blipFill rotWithShape="1">
          <a:blip r:embed="rId3">
            <a:alphaModFix/>
          </a:blip>
          <a:srcRect b="20392" l="24601" r="22079" t="60612"/>
          <a:stretch/>
        </p:blipFill>
        <p:spPr>
          <a:xfrm>
            <a:off x="6268490" y="98296"/>
            <a:ext cx="1280877" cy="358589"/>
          </a:xfrm>
          <a:prstGeom prst="rect">
            <a:avLst/>
          </a:prstGeom>
          <a:noFill/>
          <a:ln>
            <a:noFill/>
          </a:ln>
        </p:spPr>
      </p:pic>
      <p:pic>
        <p:nvPicPr>
          <p:cNvPr id="34" name="Google Shape;34;p4"/>
          <p:cNvPicPr preferRelativeResize="0"/>
          <p:nvPr/>
        </p:nvPicPr>
        <p:blipFill rotWithShape="1">
          <a:blip r:embed="rId4">
            <a:alphaModFix/>
          </a:blip>
          <a:srcRect b="0" l="0" r="0" t="0"/>
          <a:stretch/>
        </p:blipFill>
        <p:spPr>
          <a:xfrm>
            <a:off x="4706037" y="79380"/>
            <a:ext cx="1562184" cy="407232"/>
          </a:xfrm>
          <a:prstGeom prst="rect">
            <a:avLst/>
          </a:prstGeom>
          <a:noFill/>
          <a:ln>
            <a:noFill/>
          </a:ln>
        </p:spPr>
      </p:pic>
      <p:sp>
        <p:nvSpPr>
          <p:cNvPr id="35" name="Google Shape;35;p4"/>
          <p:cNvSpPr txBox="1"/>
          <p:nvPr>
            <p:ph type="title"/>
          </p:nvPr>
        </p:nvSpPr>
        <p:spPr>
          <a:xfrm>
            <a:off x="0" y="-57600"/>
            <a:ext cx="4857900" cy="4926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None/>
              <a:defRPr b="1" sz="3200">
                <a:solidFill>
                  <a:srgbClr val="FFFFFF"/>
                </a:solidFill>
                <a:latin typeface="Calibri"/>
                <a:ea typeface="Calibri"/>
                <a:cs typeface="Calibri"/>
                <a:sym typeface="Calibri"/>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 name="Google Shape;36;p4"/>
          <p:cNvSpPr txBox="1"/>
          <p:nvPr>
            <p:ph idx="1" type="body"/>
          </p:nvPr>
        </p:nvSpPr>
        <p:spPr>
          <a:xfrm>
            <a:off x="409575" y="1043725"/>
            <a:ext cx="8210700" cy="36195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37" name="Shape 37"/>
        <p:cNvGrpSpPr/>
        <p:nvPr/>
      </p:nvGrpSpPr>
      <p:grpSpPr>
        <a:xfrm>
          <a:off x="0" y="0"/>
          <a:ext cx="0" cy="0"/>
          <a:chOff x="0" y="0"/>
          <a:chExt cx="0" cy="0"/>
        </a:xfrm>
      </p:grpSpPr>
      <p:sp>
        <p:nvSpPr>
          <p:cNvPr id="38" name="Google Shape;38;p5"/>
          <p:cNvSpPr txBox="1"/>
          <p:nvPr>
            <p:ph idx="12" type="sldNum"/>
          </p:nvPr>
        </p:nvSpPr>
        <p:spPr>
          <a:xfrm>
            <a:off x="8477220"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5"/>
          <p:cNvSpPr/>
          <p:nvPr/>
        </p:nvSpPr>
        <p:spPr>
          <a:xfrm>
            <a:off x="-9425" y="-9525"/>
            <a:ext cx="9162900" cy="570000"/>
          </a:xfrm>
          <a:prstGeom prst="rect">
            <a:avLst/>
          </a:prstGeom>
          <a:solidFill>
            <a:srgbClr val="002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rotWithShape="1">
          <a:blip r:embed="rId2">
            <a:alphaModFix/>
          </a:blip>
          <a:srcRect b="0" l="0" r="0" t="0"/>
          <a:stretch/>
        </p:blipFill>
        <p:spPr>
          <a:xfrm>
            <a:off x="7677995" y="145045"/>
            <a:ext cx="1266285" cy="253203"/>
          </a:xfrm>
          <a:prstGeom prst="rect">
            <a:avLst/>
          </a:prstGeom>
          <a:noFill/>
          <a:ln>
            <a:noFill/>
          </a:ln>
        </p:spPr>
      </p:pic>
      <p:pic>
        <p:nvPicPr>
          <p:cNvPr id="41" name="Google Shape;41;p5"/>
          <p:cNvPicPr preferRelativeResize="0"/>
          <p:nvPr/>
        </p:nvPicPr>
        <p:blipFill rotWithShape="1">
          <a:blip r:embed="rId3">
            <a:alphaModFix/>
          </a:blip>
          <a:srcRect b="20392" l="24601" r="22079" t="60612"/>
          <a:stretch/>
        </p:blipFill>
        <p:spPr>
          <a:xfrm>
            <a:off x="6268490" y="98296"/>
            <a:ext cx="1280877" cy="358589"/>
          </a:xfrm>
          <a:prstGeom prst="rect">
            <a:avLst/>
          </a:prstGeom>
          <a:noFill/>
          <a:ln>
            <a:noFill/>
          </a:ln>
        </p:spPr>
      </p:pic>
      <p:pic>
        <p:nvPicPr>
          <p:cNvPr id="42" name="Google Shape;42;p5"/>
          <p:cNvPicPr preferRelativeResize="0"/>
          <p:nvPr/>
        </p:nvPicPr>
        <p:blipFill rotWithShape="1">
          <a:blip r:embed="rId4">
            <a:alphaModFix/>
          </a:blip>
          <a:srcRect b="0" l="0" r="0" t="0"/>
          <a:stretch/>
        </p:blipFill>
        <p:spPr>
          <a:xfrm>
            <a:off x="4706037" y="79380"/>
            <a:ext cx="1562184" cy="407232"/>
          </a:xfrm>
          <a:prstGeom prst="rect">
            <a:avLst/>
          </a:prstGeom>
          <a:noFill/>
          <a:ln>
            <a:noFill/>
          </a:ln>
        </p:spPr>
      </p:pic>
      <p:sp>
        <p:nvSpPr>
          <p:cNvPr id="43" name="Google Shape;43;p5"/>
          <p:cNvSpPr txBox="1"/>
          <p:nvPr>
            <p:ph type="title"/>
          </p:nvPr>
        </p:nvSpPr>
        <p:spPr>
          <a:xfrm>
            <a:off x="0" y="-57600"/>
            <a:ext cx="4734000" cy="4926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None/>
              <a:defRPr b="1" sz="3200">
                <a:solidFill>
                  <a:srgbClr val="FFFFFF"/>
                </a:solidFill>
                <a:latin typeface="Calibri"/>
                <a:ea typeface="Calibri"/>
                <a:cs typeface="Calibri"/>
                <a:sym typeface="Calibri"/>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4" name="Google Shape;44;p5"/>
          <p:cNvSpPr txBox="1"/>
          <p:nvPr>
            <p:ph idx="1" type="body"/>
          </p:nvPr>
        </p:nvSpPr>
        <p:spPr>
          <a:xfrm>
            <a:off x="419100" y="1228725"/>
            <a:ext cx="3705300" cy="3552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5" name="Google Shape;45;p5"/>
          <p:cNvSpPr txBox="1"/>
          <p:nvPr>
            <p:ph idx="2" type="body"/>
          </p:nvPr>
        </p:nvSpPr>
        <p:spPr>
          <a:xfrm>
            <a:off x="4467225" y="1228725"/>
            <a:ext cx="4191000" cy="3552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6" name="Shape 46"/>
        <p:cNvGrpSpPr/>
        <p:nvPr/>
      </p:nvGrpSpPr>
      <p:grpSpPr>
        <a:xfrm>
          <a:off x="0" y="0"/>
          <a:ext cx="0" cy="0"/>
          <a:chOff x="0" y="0"/>
          <a:chExt cx="0" cy="0"/>
        </a:xfrm>
      </p:grpSpPr>
      <p:sp>
        <p:nvSpPr>
          <p:cNvPr id="47" name="Google Shape;47;p6"/>
          <p:cNvSpPr/>
          <p:nvPr/>
        </p:nvSpPr>
        <p:spPr>
          <a:xfrm>
            <a:off x="-14200" y="-9525"/>
            <a:ext cx="9189600" cy="5162400"/>
          </a:xfrm>
          <a:prstGeom prst="rect">
            <a:avLst/>
          </a:prstGeom>
          <a:solidFill>
            <a:srgbClr val="002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 name="Google Shape;48;p6"/>
          <p:cNvGrpSpPr/>
          <p:nvPr/>
        </p:nvGrpSpPr>
        <p:grpSpPr>
          <a:xfrm>
            <a:off x="4714890" y="79637"/>
            <a:ext cx="4250490" cy="408409"/>
            <a:chOff x="6277320" y="118440"/>
            <a:chExt cx="5646241" cy="542520"/>
          </a:xfrm>
        </p:grpSpPr>
        <p:pic>
          <p:nvPicPr>
            <p:cNvPr id="49" name="Google Shape;49;p6"/>
            <p:cNvPicPr preferRelativeResize="0"/>
            <p:nvPr/>
          </p:nvPicPr>
          <p:blipFill rotWithShape="1">
            <a:blip r:embed="rId2">
              <a:alphaModFix/>
            </a:blip>
            <a:srcRect b="0" l="0" r="0" t="0"/>
            <a:stretch/>
          </p:blipFill>
          <p:spPr>
            <a:xfrm>
              <a:off x="10236600" y="205920"/>
              <a:ext cx="1686960" cy="337320"/>
            </a:xfrm>
            <a:prstGeom prst="rect">
              <a:avLst/>
            </a:prstGeom>
            <a:noFill/>
            <a:ln>
              <a:noFill/>
            </a:ln>
          </p:spPr>
        </p:pic>
        <p:pic>
          <p:nvPicPr>
            <p:cNvPr id="50" name="Google Shape;50;p6"/>
            <p:cNvPicPr preferRelativeResize="0"/>
            <p:nvPr/>
          </p:nvPicPr>
          <p:blipFill rotWithShape="1">
            <a:blip r:embed="rId3">
              <a:alphaModFix/>
            </a:blip>
            <a:srcRect b="20392" l="24601" r="22079" t="60612"/>
            <a:stretch/>
          </p:blipFill>
          <p:spPr>
            <a:xfrm>
              <a:off x="8358840" y="143640"/>
              <a:ext cx="1706400" cy="477719"/>
            </a:xfrm>
            <a:prstGeom prst="rect">
              <a:avLst/>
            </a:prstGeom>
            <a:noFill/>
            <a:ln>
              <a:noFill/>
            </a:ln>
          </p:spPr>
        </p:pic>
        <p:pic>
          <p:nvPicPr>
            <p:cNvPr id="51" name="Google Shape;51;p6"/>
            <p:cNvPicPr preferRelativeResize="0"/>
            <p:nvPr/>
          </p:nvPicPr>
          <p:blipFill rotWithShape="1">
            <a:blip r:embed="rId4">
              <a:alphaModFix/>
            </a:blip>
            <a:srcRect b="0" l="0" r="0" t="0"/>
            <a:stretch/>
          </p:blipFill>
          <p:spPr>
            <a:xfrm>
              <a:off x="6277320" y="118440"/>
              <a:ext cx="2081160" cy="542520"/>
            </a:xfrm>
            <a:prstGeom prst="rect">
              <a:avLst/>
            </a:prstGeom>
            <a:noFill/>
            <a:ln>
              <a:noFill/>
            </a:ln>
          </p:spPr>
        </p:pic>
      </p:grpSp>
      <p:cxnSp>
        <p:nvCxnSpPr>
          <p:cNvPr id="52" name="Google Shape;52;p6"/>
          <p:cNvCxnSpPr/>
          <p:nvPr/>
        </p:nvCxnSpPr>
        <p:spPr>
          <a:xfrm flipH="1" rot="10800000">
            <a:off x="-2547" y="594951"/>
            <a:ext cx="9178200" cy="9900"/>
          </a:xfrm>
          <a:prstGeom prst="straightConnector1">
            <a:avLst/>
          </a:prstGeom>
          <a:noFill/>
          <a:ln cap="flat" cmpd="sng" w="28425">
            <a:solidFill>
              <a:srgbClr val="FFFFFF"/>
            </a:solidFill>
            <a:prstDash val="solid"/>
            <a:miter lim="8000"/>
            <a:headEnd len="sm" w="sm" type="none"/>
            <a:tailEnd len="sm" w="sm" type="none"/>
          </a:ln>
        </p:spPr>
      </p:cxnSp>
      <p:sp>
        <p:nvSpPr>
          <p:cNvPr id="53" name="Google Shape;53;p6"/>
          <p:cNvSpPr txBox="1"/>
          <p:nvPr>
            <p:ph idx="12" type="sldNum"/>
          </p:nvPr>
        </p:nvSpPr>
        <p:spPr>
          <a:xfrm>
            <a:off x="8494320" y="4670963"/>
            <a:ext cx="550800" cy="3951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54" name="Google Shape;54;p6"/>
          <p:cNvSpPr txBox="1"/>
          <p:nvPr>
            <p:ph type="title"/>
          </p:nvPr>
        </p:nvSpPr>
        <p:spPr>
          <a:xfrm>
            <a:off x="0" y="-57600"/>
            <a:ext cx="4724400" cy="4926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1" sz="3200">
                <a:solidFill>
                  <a:srgbClr val="FFFFFF"/>
                </a:solidFill>
                <a:latin typeface="Calibri"/>
                <a:ea typeface="Calibri"/>
                <a:cs typeface="Calibri"/>
                <a:sym typeface="Calibri"/>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55" name="Shape 55"/>
        <p:cNvGrpSpPr/>
        <p:nvPr/>
      </p:nvGrpSpPr>
      <p:grpSpPr>
        <a:xfrm>
          <a:off x="0" y="0"/>
          <a:ext cx="0" cy="0"/>
          <a:chOff x="0" y="0"/>
          <a:chExt cx="0" cy="0"/>
        </a:xfrm>
      </p:grpSpPr>
      <p:sp>
        <p:nvSpPr>
          <p:cNvPr id="56" name="Google Shape;56;p7"/>
          <p:cNvSpPr/>
          <p:nvPr/>
        </p:nvSpPr>
        <p:spPr>
          <a:xfrm>
            <a:off x="-14200" y="-9525"/>
            <a:ext cx="9189600" cy="5162400"/>
          </a:xfrm>
          <a:prstGeom prst="rect">
            <a:avLst/>
          </a:prstGeom>
          <a:solidFill>
            <a:srgbClr val="002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 name="Google Shape;57;p7"/>
          <p:cNvGrpSpPr/>
          <p:nvPr/>
        </p:nvGrpSpPr>
        <p:grpSpPr>
          <a:xfrm>
            <a:off x="4714890" y="79637"/>
            <a:ext cx="4250490" cy="408409"/>
            <a:chOff x="6277320" y="118440"/>
            <a:chExt cx="5646241" cy="542520"/>
          </a:xfrm>
        </p:grpSpPr>
        <p:pic>
          <p:nvPicPr>
            <p:cNvPr id="58" name="Google Shape;58;p7"/>
            <p:cNvPicPr preferRelativeResize="0"/>
            <p:nvPr/>
          </p:nvPicPr>
          <p:blipFill rotWithShape="1">
            <a:blip r:embed="rId2">
              <a:alphaModFix/>
            </a:blip>
            <a:srcRect b="0" l="0" r="0" t="0"/>
            <a:stretch/>
          </p:blipFill>
          <p:spPr>
            <a:xfrm>
              <a:off x="10236600" y="205920"/>
              <a:ext cx="1686960" cy="337320"/>
            </a:xfrm>
            <a:prstGeom prst="rect">
              <a:avLst/>
            </a:prstGeom>
            <a:noFill/>
            <a:ln>
              <a:noFill/>
            </a:ln>
          </p:spPr>
        </p:pic>
        <p:pic>
          <p:nvPicPr>
            <p:cNvPr id="59" name="Google Shape;59;p7"/>
            <p:cNvPicPr preferRelativeResize="0"/>
            <p:nvPr/>
          </p:nvPicPr>
          <p:blipFill rotWithShape="1">
            <a:blip r:embed="rId3">
              <a:alphaModFix/>
            </a:blip>
            <a:srcRect b="20392" l="24601" r="22079" t="60612"/>
            <a:stretch/>
          </p:blipFill>
          <p:spPr>
            <a:xfrm>
              <a:off x="8358840" y="143640"/>
              <a:ext cx="1706400" cy="477719"/>
            </a:xfrm>
            <a:prstGeom prst="rect">
              <a:avLst/>
            </a:prstGeom>
            <a:noFill/>
            <a:ln>
              <a:noFill/>
            </a:ln>
          </p:spPr>
        </p:pic>
        <p:pic>
          <p:nvPicPr>
            <p:cNvPr id="60" name="Google Shape;60;p7"/>
            <p:cNvPicPr preferRelativeResize="0"/>
            <p:nvPr/>
          </p:nvPicPr>
          <p:blipFill rotWithShape="1">
            <a:blip r:embed="rId4">
              <a:alphaModFix/>
            </a:blip>
            <a:srcRect b="0" l="0" r="0" t="0"/>
            <a:stretch/>
          </p:blipFill>
          <p:spPr>
            <a:xfrm>
              <a:off x="6277320" y="118440"/>
              <a:ext cx="2081160" cy="542520"/>
            </a:xfrm>
            <a:prstGeom prst="rect">
              <a:avLst/>
            </a:prstGeom>
            <a:noFill/>
            <a:ln>
              <a:noFill/>
            </a:ln>
          </p:spPr>
        </p:pic>
      </p:grpSp>
      <p:cxnSp>
        <p:nvCxnSpPr>
          <p:cNvPr id="61" name="Google Shape;61;p7"/>
          <p:cNvCxnSpPr/>
          <p:nvPr/>
        </p:nvCxnSpPr>
        <p:spPr>
          <a:xfrm flipH="1" rot="10800000">
            <a:off x="-2547" y="594951"/>
            <a:ext cx="9178200" cy="9900"/>
          </a:xfrm>
          <a:prstGeom prst="straightConnector1">
            <a:avLst/>
          </a:prstGeom>
          <a:noFill/>
          <a:ln cap="flat" cmpd="sng" w="28425">
            <a:solidFill>
              <a:srgbClr val="FFFFFF"/>
            </a:solidFill>
            <a:prstDash val="solid"/>
            <a:miter lim="8000"/>
            <a:headEnd len="sm" w="sm" type="none"/>
            <a:tailEnd len="sm" w="sm" type="none"/>
          </a:ln>
        </p:spPr>
      </p:cxnSp>
      <p:sp>
        <p:nvSpPr>
          <p:cNvPr id="62" name="Google Shape;62;p7"/>
          <p:cNvSpPr txBox="1"/>
          <p:nvPr>
            <p:ph idx="12" type="sldNum"/>
          </p:nvPr>
        </p:nvSpPr>
        <p:spPr>
          <a:xfrm>
            <a:off x="8494320" y="4670963"/>
            <a:ext cx="550800" cy="3951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3" name="Google Shape;63;p7"/>
          <p:cNvSpPr txBox="1"/>
          <p:nvPr>
            <p:ph type="title"/>
          </p:nvPr>
        </p:nvSpPr>
        <p:spPr>
          <a:xfrm>
            <a:off x="0" y="57600"/>
            <a:ext cx="4724400" cy="4926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None/>
              <a:defRPr b="1" sz="3200">
                <a:solidFill>
                  <a:srgbClr val="FFFFFF"/>
                </a:solidFill>
                <a:latin typeface="Calibri"/>
                <a:ea typeface="Calibri"/>
                <a:cs typeface="Calibri"/>
                <a:sym typeface="Calibri"/>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4" name="Google Shape;64;p7"/>
          <p:cNvSpPr txBox="1"/>
          <p:nvPr>
            <p:ph idx="1" type="body"/>
          </p:nvPr>
        </p:nvSpPr>
        <p:spPr>
          <a:xfrm>
            <a:off x="200025" y="1314450"/>
            <a:ext cx="7330500" cy="2939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FFFFFF"/>
              </a:buClr>
              <a:buSzPts val="1800"/>
              <a:buChar char="●"/>
              <a:defRPr>
                <a:solidFill>
                  <a:srgbClr val="FFFFFF"/>
                </a:solidFill>
              </a:defRPr>
            </a:lvl1pPr>
            <a:lvl2pPr indent="-317500" lvl="1" marL="914400">
              <a:spcBef>
                <a:spcPts val="1600"/>
              </a:spcBef>
              <a:spcAft>
                <a:spcPts val="0"/>
              </a:spcAft>
              <a:buClr>
                <a:srgbClr val="FFFFFF"/>
              </a:buClr>
              <a:buSzPts val="1400"/>
              <a:buChar char="○"/>
              <a:defRPr>
                <a:solidFill>
                  <a:srgbClr val="FFFFFF"/>
                </a:solidFill>
              </a:defRPr>
            </a:lvl2pPr>
            <a:lvl3pPr indent="-317500" lvl="2" marL="1371600">
              <a:spcBef>
                <a:spcPts val="1600"/>
              </a:spcBef>
              <a:spcAft>
                <a:spcPts val="0"/>
              </a:spcAft>
              <a:buClr>
                <a:srgbClr val="FFFFFF"/>
              </a:buClr>
              <a:buSzPts val="1400"/>
              <a:buChar char="■"/>
              <a:defRPr>
                <a:solidFill>
                  <a:srgbClr val="FFFFFF"/>
                </a:solidFill>
              </a:defRPr>
            </a:lvl3pPr>
            <a:lvl4pPr indent="-317500" lvl="3" marL="1828800">
              <a:spcBef>
                <a:spcPts val="1600"/>
              </a:spcBef>
              <a:spcAft>
                <a:spcPts val="0"/>
              </a:spcAft>
              <a:buClr>
                <a:srgbClr val="FFFFFF"/>
              </a:buClr>
              <a:buSzPts val="1400"/>
              <a:buChar char="●"/>
              <a:defRPr>
                <a:solidFill>
                  <a:srgbClr val="FFFFFF"/>
                </a:solidFill>
              </a:defRPr>
            </a:lvl4pPr>
            <a:lvl5pPr indent="-317500" lvl="4" marL="2286000">
              <a:spcBef>
                <a:spcPts val="1600"/>
              </a:spcBef>
              <a:spcAft>
                <a:spcPts val="0"/>
              </a:spcAft>
              <a:buClr>
                <a:srgbClr val="FFFFFF"/>
              </a:buClr>
              <a:buSzPts val="1400"/>
              <a:buChar char="○"/>
              <a:defRPr>
                <a:solidFill>
                  <a:srgbClr val="FFFFFF"/>
                </a:solidFill>
              </a:defRPr>
            </a:lvl5pPr>
            <a:lvl6pPr indent="-317500" lvl="5" marL="2743200">
              <a:spcBef>
                <a:spcPts val="1600"/>
              </a:spcBef>
              <a:spcAft>
                <a:spcPts val="0"/>
              </a:spcAft>
              <a:buClr>
                <a:srgbClr val="FFFFFF"/>
              </a:buClr>
              <a:buSzPts val="1400"/>
              <a:buChar char="■"/>
              <a:defRPr>
                <a:solidFill>
                  <a:srgbClr val="FFFFFF"/>
                </a:solidFill>
              </a:defRPr>
            </a:lvl6pPr>
            <a:lvl7pPr indent="-317500" lvl="6" marL="3200400">
              <a:spcBef>
                <a:spcPts val="1600"/>
              </a:spcBef>
              <a:spcAft>
                <a:spcPts val="0"/>
              </a:spcAft>
              <a:buClr>
                <a:srgbClr val="FFFFFF"/>
              </a:buClr>
              <a:buSzPts val="1400"/>
              <a:buChar char="●"/>
              <a:defRPr>
                <a:solidFill>
                  <a:srgbClr val="FFFFFF"/>
                </a:solidFill>
              </a:defRPr>
            </a:lvl7pPr>
            <a:lvl8pPr indent="-317500" lvl="7" marL="3657600">
              <a:spcBef>
                <a:spcPts val="1600"/>
              </a:spcBef>
              <a:spcAft>
                <a:spcPts val="0"/>
              </a:spcAft>
              <a:buClr>
                <a:srgbClr val="FFFFFF"/>
              </a:buClr>
              <a:buSzPts val="1400"/>
              <a:buChar char="○"/>
              <a:defRPr>
                <a:solidFill>
                  <a:srgbClr val="FFFFFF"/>
                </a:solidFill>
              </a:defRPr>
            </a:lvl8pPr>
            <a:lvl9pPr indent="-317500" lvl="8" marL="4114800">
              <a:spcBef>
                <a:spcPts val="1600"/>
              </a:spcBef>
              <a:spcAft>
                <a:spcPts val="1600"/>
              </a:spcAft>
              <a:buClr>
                <a:srgbClr val="FFFFFF"/>
              </a:buClr>
              <a:buSzPts val="1400"/>
              <a:buChar char="■"/>
              <a:defRPr>
                <a:solidFill>
                  <a:srgbClr val="FFFFFF"/>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p:cSld name="TITLE_AND_BODY_1_1">
    <p:spTree>
      <p:nvGrpSpPr>
        <p:cNvPr id="65" name="Shape 65"/>
        <p:cNvGrpSpPr/>
        <p:nvPr/>
      </p:nvGrpSpPr>
      <p:grpSpPr>
        <a:xfrm>
          <a:off x="0" y="0"/>
          <a:ext cx="0" cy="0"/>
          <a:chOff x="0" y="0"/>
          <a:chExt cx="0" cy="0"/>
        </a:xfrm>
      </p:grpSpPr>
      <p:sp>
        <p:nvSpPr>
          <p:cNvPr id="66" name="Google Shape;66;p8"/>
          <p:cNvSpPr/>
          <p:nvPr/>
        </p:nvSpPr>
        <p:spPr>
          <a:xfrm>
            <a:off x="-14200" y="-9525"/>
            <a:ext cx="9189600" cy="5162400"/>
          </a:xfrm>
          <a:prstGeom prst="rect">
            <a:avLst/>
          </a:prstGeom>
          <a:solidFill>
            <a:srgbClr val="002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8"/>
          <p:cNvGrpSpPr/>
          <p:nvPr/>
        </p:nvGrpSpPr>
        <p:grpSpPr>
          <a:xfrm>
            <a:off x="4714890" y="79637"/>
            <a:ext cx="4250490" cy="408409"/>
            <a:chOff x="6277320" y="118440"/>
            <a:chExt cx="5646241" cy="542520"/>
          </a:xfrm>
        </p:grpSpPr>
        <p:pic>
          <p:nvPicPr>
            <p:cNvPr id="68" name="Google Shape;68;p8"/>
            <p:cNvPicPr preferRelativeResize="0"/>
            <p:nvPr/>
          </p:nvPicPr>
          <p:blipFill rotWithShape="1">
            <a:blip r:embed="rId2">
              <a:alphaModFix/>
            </a:blip>
            <a:srcRect b="0" l="0" r="0" t="0"/>
            <a:stretch/>
          </p:blipFill>
          <p:spPr>
            <a:xfrm>
              <a:off x="10236600" y="205920"/>
              <a:ext cx="1686960" cy="337320"/>
            </a:xfrm>
            <a:prstGeom prst="rect">
              <a:avLst/>
            </a:prstGeom>
            <a:noFill/>
            <a:ln>
              <a:noFill/>
            </a:ln>
          </p:spPr>
        </p:pic>
        <p:pic>
          <p:nvPicPr>
            <p:cNvPr id="69" name="Google Shape;69;p8"/>
            <p:cNvPicPr preferRelativeResize="0"/>
            <p:nvPr/>
          </p:nvPicPr>
          <p:blipFill rotWithShape="1">
            <a:blip r:embed="rId3">
              <a:alphaModFix/>
            </a:blip>
            <a:srcRect b="20392" l="24601" r="22079" t="60612"/>
            <a:stretch/>
          </p:blipFill>
          <p:spPr>
            <a:xfrm>
              <a:off x="8358840" y="143640"/>
              <a:ext cx="1706400" cy="477719"/>
            </a:xfrm>
            <a:prstGeom prst="rect">
              <a:avLst/>
            </a:prstGeom>
            <a:noFill/>
            <a:ln>
              <a:noFill/>
            </a:ln>
          </p:spPr>
        </p:pic>
        <p:pic>
          <p:nvPicPr>
            <p:cNvPr id="70" name="Google Shape;70;p8"/>
            <p:cNvPicPr preferRelativeResize="0"/>
            <p:nvPr/>
          </p:nvPicPr>
          <p:blipFill rotWithShape="1">
            <a:blip r:embed="rId4">
              <a:alphaModFix/>
            </a:blip>
            <a:srcRect b="0" l="0" r="0" t="0"/>
            <a:stretch/>
          </p:blipFill>
          <p:spPr>
            <a:xfrm>
              <a:off x="6277320" y="118440"/>
              <a:ext cx="2081160" cy="542520"/>
            </a:xfrm>
            <a:prstGeom prst="rect">
              <a:avLst/>
            </a:prstGeom>
            <a:noFill/>
            <a:ln>
              <a:noFill/>
            </a:ln>
          </p:spPr>
        </p:pic>
      </p:grpSp>
      <p:cxnSp>
        <p:nvCxnSpPr>
          <p:cNvPr id="71" name="Google Shape;71;p8"/>
          <p:cNvCxnSpPr/>
          <p:nvPr/>
        </p:nvCxnSpPr>
        <p:spPr>
          <a:xfrm flipH="1" rot="10800000">
            <a:off x="-2547" y="594951"/>
            <a:ext cx="9178200" cy="9900"/>
          </a:xfrm>
          <a:prstGeom prst="straightConnector1">
            <a:avLst/>
          </a:prstGeom>
          <a:noFill/>
          <a:ln cap="flat" cmpd="sng" w="28425">
            <a:solidFill>
              <a:srgbClr val="FFFFFF"/>
            </a:solidFill>
            <a:prstDash val="solid"/>
            <a:miter lim="8000"/>
            <a:headEnd len="sm" w="sm" type="none"/>
            <a:tailEnd len="sm" w="sm" type="none"/>
          </a:ln>
        </p:spPr>
      </p:cxnSp>
      <p:sp>
        <p:nvSpPr>
          <p:cNvPr id="72" name="Google Shape;72;p8"/>
          <p:cNvSpPr txBox="1"/>
          <p:nvPr>
            <p:ph idx="12" type="sldNum"/>
          </p:nvPr>
        </p:nvSpPr>
        <p:spPr>
          <a:xfrm>
            <a:off x="8494320" y="4670963"/>
            <a:ext cx="550800" cy="3951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73" name="Google Shape;73;p8"/>
          <p:cNvSpPr txBox="1"/>
          <p:nvPr>
            <p:ph type="title"/>
          </p:nvPr>
        </p:nvSpPr>
        <p:spPr>
          <a:xfrm>
            <a:off x="0" y="-57600"/>
            <a:ext cx="4838700" cy="4926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None/>
              <a:defRPr b="1" sz="3200">
                <a:solidFill>
                  <a:srgbClr val="FFFFFF"/>
                </a:solidFill>
                <a:latin typeface="Calibri"/>
                <a:ea typeface="Calibri"/>
                <a:cs typeface="Calibri"/>
                <a:sym typeface="Calibri"/>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4" name="Google Shape;74;p8"/>
          <p:cNvSpPr txBox="1"/>
          <p:nvPr>
            <p:ph idx="1" type="body"/>
          </p:nvPr>
        </p:nvSpPr>
        <p:spPr>
          <a:xfrm>
            <a:off x="200025" y="1314450"/>
            <a:ext cx="3760500" cy="29391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FFFFFF"/>
              </a:buClr>
              <a:buSzPts val="1800"/>
              <a:buChar char="●"/>
              <a:defRPr>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17500" lvl="3" marL="1828800" rtl="0">
              <a:spcBef>
                <a:spcPts val="1600"/>
              </a:spcBef>
              <a:spcAft>
                <a:spcPts val="0"/>
              </a:spcAft>
              <a:buClr>
                <a:srgbClr val="FFFFFF"/>
              </a:buClr>
              <a:buSzPts val="1400"/>
              <a:buChar char="●"/>
              <a:defRPr>
                <a:solidFill>
                  <a:srgbClr val="FFFFFF"/>
                </a:solidFill>
              </a:defRPr>
            </a:lvl4pPr>
            <a:lvl5pPr indent="-317500" lvl="4" marL="2286000" rtl="0">
              <a:spcBef>
                <a:spcPts val="1600"/>
              </a:spcBef>
              <a:spcAft>
                <a:spcPts val="0"/>
              </a:spcAft>
              <a:buClr>
                <a:srgbClr val="FFFFFF"/>
              </a:buClr>
              <a:buSzPts val="1400"/>
              <a:buChar char="○"/>
              <a:defRPr>
                <a:solidFill>
                  <a:srgbClr val="FFFFFF"/>
                </a:solidFill>
              </a:defRPr>
            </a:lvl5pPr>
            <a:lvl6pPr indent="-317500" lvl="5" marL="2743200" rtl="0">
              <a:spcBef>
                <a:spcPts val="1600"/>
              </a:spcBef>
              <a:spcAft>
                <a:spcPts val="0"/>
              </a:spcAft>
              <a:buClr>
                <a:srgbClr val="FFFFFF"/>
              </a:buClr>
              <a:buSzPts val="1400"/>
              <a:buChar char="■"/>
              <a:defRPr>
                <a:solidFill>
                  <a:srgbClr val="FFFFFF"/>
                </a:solidFill>
              </a:defRPr>
            </a:lvl6pPr>
            <a:lvl7pPr indent="-317500" lvl="6" marL="3200400" rtl="0">
              <a:spcBef>
                <a:spcPts val="1600"/>
              </a:spcBef>
              <a:spcAft>
                <a:spcPts val="0"/>
              </a:spcAft>
              <a:buClr>
                <a:srgbClr val="FFFFFF"/>
              </a:buClr>
              <a:buSzPts val="1400"/>
              <a:buChar char="●"/>
              <a:defRPr>
                <a:solidFill>
                  <a:srgbClr val="FFFFFF"/>
                </a:solidFill>
              </a:defRPr>
            </a:lvl7pPr>
            <a:lvl8pPr indent="-317500" lvl="7" marL="3657600" rtl="0">
              <a:spcBef>
                <a:spcPts val="1600"/>
              </a:spcBef>
              <a:spcAft>
                <a:spcPts val="0"/>
              </a:spcAft>
              <a:buClr>
                <a:srgbClr val="FFFFFF"/>
              </a:buClr>
              <a:buSzPts val="1400"/>
              <a:buChar char="○"/>
              <a:defRPr>
                <a:solidFill>
                  <a:srgbClr val="FFFFFF"/>
                </a:solidFill>
              </a:defRPr>
            </a:lvl8pPr>
            <a:lvl9pPr indent="-317500" lvl="8" marL="4114800" rtl="0">
              <a:spcBef>
                <a:spcPts val="1600"/>
              </a:spcBef>
              <a:spcAft>
                <a:spcPts val="1600"/>
              </a:spcAft>
              <a:buClr>
                <a:srgbClr val="FFFFFF"/>
              </a:buClr>
              <a:buSzPts val="1400"/>
              <a:buChar char="■"/>
              <a:defRPr>
                <a:solidFill>
                  <a:srgbClr val="FFFFFF"/>
                </a:solidFill>
              </a:defRPr>
            </a:lvl9pPr>
          </a:lstStyle>
          <a:p/>
        </p:txBody>
      </p:sp>
      <p:sp>
        <p:nvSpPr>
          <p:cNvPr id="75" name="Google Shape;75;p8"/>
          <p:cNvSpPr txBox="1"/>
          <p:nvPr>
            <p:ph idx="2" type="body"/>
          </p:nvPr>
        </p:nvSpPr>
        <p:spPr>
          <a:xfrm>
            <a:off x="4655696" y="1314450"/>
            <a:ext cx="4250100" cy="2939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FFFFFF"/>
              </a:buClr>
              <a:buSzPts val="1800"/>
              <a:buChar char="●"/>
              <a:defRPr>
                <a:solidFill>
                  <a:srgbClr val="FFFFFF"/>
                </a:solidFill>
              </a:defRPr>
            </a:lvl1pPr>
            <a:lvl2pPr indent="-317500" lvl="1" marL="914400">
              <a:spcBef>
                <a:spcPts val="1600"/>
              </a:spcBef>
              <a:spcAft>
                <a:spcPts val="0"/>
              </a:spcAft>
              <a:buClr>
                <a:srgbClr val="FFFFFF"/>
              </a:buClr>
              <a:buSzPts val="1400"/>
              <a:buChar char="○"/>
              <a:defRPr>
                <a:solidFill>
                  <a:srgbClr val="FFFFFF"/>
                </a:solidFill>
              </a:defRPr>
            </a:lvl2pPr>
            <a:lvl3pPr indent="-317500" lvl="2" marL="1371600">
              <a:spcBef>
                <a:spcPts val="1600"/>
              </a:spcBef>
              <a:spcAft>
                <a:spcPts val="0"/>
              </a:spcAft>
              <a:buClr>
                <a:srgbClr val="FFFFFF"/>
              </a:buClr>
              <a:buSzPts val="1400"/>
              <a:buChar char="■"/>
              <a:defRPr>
                <a:solidFill>
                  <a:srgbClr val="FFFFFF"/>
                </a:solidFill>
              </a:defRPr>
            </a:lvl3pPr>
            <a:lvl4pPr indent="-317500" lvl="3" marL="1828800">
              <a:spcBef>
                <a:spcPts val="1600"/>
              </a:spcBef>
              <a:spcAft>
                <a:spcPts val="0"/>
              </a:spcAft>
              <a:buClr>
                <a:srgbClr val="FFFFFF"/>
              </a:buClr>
              <a:buSzPts val="1400"/>
              <a:buChar char="●"/>
              <a:defRPr>
                <a:solidFill>
                  <a:srgbClr val="FFFFFF"/>
                </a:solidFill>
              </a:defRPr>
            </a:lvl4pPr>
            <a:lvl5pPr indent="-317500" lvl="4" marL="2286000">
              <a:spcBef>
                <a:spcPts val="1600"/>
              </a:spcBef>
              <a:spcAft>
                <a:spcPts val="0"/>
              </a:spcAft>
              <a:buClr>
                <a:srgbClr val="FFFFFF"/>
              </a:buClr>
              <a:buSzPts val="1400"/>
              <a:buChar char="○"/>
              <a:defRPr>
                <a:solidFill>
                  <a:srgbClr val="FFFFFF"/>
                </a:solidFill>
              </a:defRPr>
            </a:lvl5pPr>
            <a:lvl6pPr indent="-317500" lvl="5" marL="2743200">
              <a:spcBef>
                <a:spcPts val="1600"/>
              </a:spcBef>
              <a:spcAft>
                <a:spcPts val="0"/>
              </a:spcAft>
              <a:buClr>
                <a:srgbClr val="FFFFFF"/>
              </a:buClr>
              <a:buSzPts val="1400"/>
              <a:buChar char="■"/>
              <a:defRPr>
                <a:solidFill>
                  <a:srgbClr val="FFFFFF"/>
                </a:solidFill>
              </a:defRPr>
            </a:lvl6pPr>
            <a:lvl7pPr indent="-317500" lvl="6" marL="3200400">
              <a:spcBef>
                <a:spcPts val="1600"/>
              </a:spcBef>
              <a:spcAft>
                <a:spcPts val="0"/>
              </a:spcAft>
              <a:buClr>
                <a:srgbClr val="FFFFFF"/>
              </a:buClr>
              <a:buSzPts val="1400"/>
              <a:buChar char="●"/>
              <a:defRPr>
                <a:solidFill>
                  <a:srgbClr val="FFFFFF"/>
                </a:solidFill>
              </a:defRPr>
            </a:lvl7pPr>
            <a:lvl8pPr indent="-317500" lvl="7" marL="3657600">
              <a:spcBef>
                <a:spcPts val="1600"/>
              </a:spcBef>
              <a:spcAft>
                <a:spcPts val="0"/>
              </a:spcAft>
              <a:buClr>
                <a:srgbClr val="FFFFFF"/>
              </a:buClr>
              <a:buSzPts val="1400"/>
              <a:buChar char="○"/>
              <a:defRPr>
                <a:solidFill>
                  <a:srgbClr val="FFFFFF"/>
                </a:solidFill>
              </a:defRPr>
            </a:lvl8pPr>
            <a:lvl9pPr indent="-317500" lvl="8" marL="4114800">
              <a:spcBef>
                <a:spcPts val="1600"/>
              </a:spcBef>
              <a:spcAft>
                <a:spcPts val="1600"/>
              </a:spcAft>
              <a:buClr>
                <a:srgbClr val="FFFFFF"/>
              </a:buClr>
              <a:buSzPts val="1400"/>
              <a:buChar char="■"/>
              <a:defRPr>
                <a:solidFill>
                  <a:srgbClr val="FFFFFF"/>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6" name="Shape 76"/>
        <p:cNvGrpSpPr/>
        <p:nvPr/>
      </p:nvGrpSpPr>
      <p:grpSpPr>
        <a:xfrm>
          <a:off x="0" y="0"/>
          <a:ext cx="0" cy="0"/>
          <a:chOff x="0" y="0"/>
          <a:chExt cx="0" cy="0"/>
        </a:xfrm>
      </p:grpSpPr>
      <p:pic>
        <p:nvPicPr>
          <p:cNvPr id="77" name="Google Shape;77;p9"/>
          <p:cNvPicPr preferRelativeResize="0"/>
          <p:nvPr/>
        </p:nvPicPr>
        <p:blipFill rotWithShape="1">
          <a:blip r:embed="rId2">
            <a:alphaModFix/>
          </a:blip>
          <a:srcRect b="0" l="0" r="0" t="0"/>
          <a:stretch/>
        </p:blipFill>
        <p:spPr>
          <a:xfrm>
            <a:off x="-17475" y="4313975"/>
            <a:ext cx="9171600" cy="839050"/>
          </a:xfrm>
          <a:prstGeom prst="rect">
            <a:avLst/>
          </a:prstGeom>
          <a:noFill/>
          <a:ln>
            <a:noFill/>
          </a:ln>
        </p:spPr>
      </p:pic>
      <p:grpSp>
        <p:nvGrpSpPr>
          <p:cNvPr id="78" name="Google Shape;78;p9"/>
          <p:cNvGrpSpPr/>
          <p:nvPr/>
        </p:nvGrpSpPr>
        <p:grpSpPr>
          <a:xfrm>
            <a:off x="4701492" y="4711765"/>
            <a:ext cx="4242021" cy="407595"/>
            <a:chOff x="6277320" y="6284160"/>
            <a:chExt cx="5646241" cy="542520"/>
          </a:xfrm>
        </p:grpSpPr>
        <p:pic>
          <p:nvPicPr>
            <p:cNvPr id="79" name="Google Shape;79;p9"/>
            <p:cNvPicPr preferRelativeResize="0"/>
            <p:nvPr/>
          </p:nvPicPr>
          <p:blipFill rotWithShape="1">
            <a:blip r:embed="rId3">
              <a:alphaModFix/>
            </a:blip>
            <a:srcRect b="0" l="0" r="0" t="0"/>
            <a:stretch/>
          </p:blipFill>
          <p:spPr>
            <a:xfrm>
              <a:off x="10236600" y="6371640"/>
              <a:ext cx="1686960" cy="337320"/>
            </a:xfrm>
            <a:prstGeom prst="rect">
              <a:avLst/>
            </a:prstGeom>
            <a:noFill/>
            <a:ln>
              <a:noFill/>
            </a:ln>
          </p:spPr>
        </p:pic>
        <p:pic>
          <p:nvPicPr>
            <p:cNvPr id="80" name="Google Shape;80;p9"/>
            <p:cNvPicPr preferRelativeResize="0"/>
            <p:nvPr/>
          </p:nvPicPr>
          <p:blipFill rotWithShape="1">
            <a:blip r:embed="rId4">
              <a:alphaModFix/>
            </a:blip>
            <a:srcRect b="20392" l="24601" r="22079" t="60612"/>
            <a:stretch/>
          </p:blipFill>
          <p:spPr>
            <a:xfrm>
              <a:off x="8358840" y="6309360"/>
              <a:ext cx="1706400" cy="477719"/>
            </a:xfrm>
            <a:prstGeom prst="rect">
              <a:avLst/>
            </a:prstGeom>
            <a:noFill/>
            <a:ln>
              <a:noFill/>
            </a:ln>
          </p:spPr>
        </p:pic>
        <p:pic>
          <p:nvPicPr>
            <p:cNvPr id="81" name="Google Shape;81;p9"/>
            <p:cNvPicPr preferRelativeResize="0"/>
            <p:nvPr/>
          </p:nvPicPr>
          <p:blipFill rotWithShape="1">
            <a:blip r:embed="rId5">
              <a:alphaModFix/>
            </a:blip>
            <a:srcRect b="0" l="0" r="0" t="0"/>
            <a:stretch/>
          </p:blipFill>
          <p:spPr>
            <a:xfrm>
              <a:off x="6277320" y="6284160"/>
              <a:ext cx="2081160" cy="542520"/>
            </a:xfrm>
            <a:prstGeom prst="rect">
              <a:avLst/>
            </a:prstGeom>
            <a:noFill/>
            <a:ln>
              <a:noFill/>
            </a:ln>
          </p:spPr>
        </p:pic>
      </p:grpSp>
      <p:sp>
        <p:nvSpPr>
          <p:cNvPr id="82" name="Google Shape;82;p9"/>
          <p:cNvSpPr txBox="1"/>
          <p:nvPr>
            <p:ph idx="12" type="sldNum"/>
          </p:nvPr>
        </p:nvSpPr>
        <p:spPr>
          <a:xfrm>
            <a:off x="8485195" y="4438812"/>
            <a:ext cx="550200" cy="394500"/>
          </a:xfrm>
          <a:prstGeom prst="rect">
            <a:avLst/>
          </a:prstGeom>
        </p:spPr>
        <p:txBody>
          <a:bodyPr anchorCtr="0" anchor="ctr"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83" name="Google Shape;83;p9"/>
          <p:cNvSpPr/>
          <p:nvPr/>
        </p:nvSpPr>
        <p:spPr>
          <a:xfrm>
            <a:off x="-18175" y="-9525"/>
            <a:ext cx="9171600" cy="570900"/>
          </a:xfrm>
          <a:prstGeom prst="rect">
            <a:avLst/>
          </a:prstGeom>
          <a:solidFill>
            <a:srgbClr val="002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9"/>
          <p:cNvSpPr txBox="1"/>
          <p:nvPr>
            <p:ph type="title"/>
          </p:nvPr>
        </p:nvSpPr>
        <p:spPr>
          <a:xfrm>
            <a:off x="0" y="-57600"/>
            <a:ext cx="8857800" cy="4926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1" sz="3200">
                <a:solidFill>
                  <a:srgbClr val="FFFFFF"/>
                </a:solidFill>
                <a:latin typeface="Calibri"/>
                <a:ea typeface="Calibri"/>
                <a:cs typeface="Calibri"/>
                <a:sym typeface="Calibri"/>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85" name="Shape 85"/>
        <p:cNvGrpSpPr/>
        <p:nvPr/>
      </p:nvGrpSpPr>
      <p:grpSpPr>
        <a:xfrm>
          <a:off x="0" y="0"/>
          <a:ext cx="0" cy="0"/>
          <a:chOff x="0" y="0"/>
          <a:chExt cx="0" cy="0"/>
        </a:xfrm>
      </p:grpSpPr>
      <p:pic>
        <p:nvPicPr>
          <p:cNvPr id="86" name="Google Shape;86;p10"/>
          <p:cNvPicPr preferRelativeResize="0"/>
          <p:nvPr/>
        </p:nvPicPr>
        <p:blipFill rotWithShape="1">
          <a:blip r:embed="rId2">
            <a:alphaModFix/>
          </a:blip>
          <a:srcRect b="0" l="0" r="0" t="0"/>
          <a:stretch/>
        </p:blipFill>
        <p:spPr>
          <a:xfrm>
            <a:off x="-17475" y="4313975"/>
            <a:ext cx="9171600" cy="839050"/>
          </a:xfrm>
          <a:prstGeom prst="rect">
            <a:avLst/>
          </a:prstGeom>
          <a:noFill/>
          <a:ln>
            <a:noFill/>
          </a:ln>
        </p:spPr>
      </p:pic>
      <p:grpSp>
        <p:nvGrpSpPr>
          <p:cNvPr id="87" name="Google Shape;87;p10"/>
          <p:cNvGrpSpPr/>
          <p:nvPr/>
        </p:nvGrpSpPr>
        <p:grpSpPr>
          <a:xfrm>
            <a:off x="4701492" y="4711765"/>
            <a:ext cx="4242021" cy="407595"/>
            <a:chOff x="6277320" y="6284160"/>
            <a:chExt cx="5646241" cy="542520"/>
          </a:xfrm>
        </p:grpSpPr>
        <p:pic>
          <p:nvPicPr>
            <p:cNvPr id="88" name="Google Shape;88;p10"/>
            <p:cNvPicPr preferRelativeResize="0"/>
            <p:nvPr/>
          </p:nvPicPr>
          <p:blipFill rotWithShape="1">
            <a:blip r:embed="rId3">
              <a:alphaModFix/>
            </a:blip>
            <a:srcRect b="0" l="0" r="0" t="0"/>
            <a:stretch/>
          </p:blipFill>
          <p:spPr>
            <a:xfrm>
              <a:off x="10236600" y="6371640"/>
              <a:ext cx="1686960" cy="337320"/>
            </a:xfrm>
            <a:prstGeom prst="rect">
              <a:avLst/>
            </a:prstGeom>
            <a:noFill/>
            <a:ln>
              <a:noFill/>
            </a:ln>
          </p:spPr>
        </p:pic>
        <p:pic>
          <p:nvPicPr>
            <p:cNvPr id="89" name="Google Shape;89;p10"/>
            <p:cNvPicPr preferRelativeResize="0"/>
            <p:nvPr/>
          </p:nvPicPr>
          <p:blipFill rotWithShape="1">
            <a:blip r:embed="rId4">
              <a:alphaModFix/>
            </a:blip>
            <a:srcRect b="20392" l="24601" r="22079" t="60612"/>
            <a:stretch/>
          </p:blipFill>
          <p:spPr>
            <a:xfrm>
              <a:off x="8358840" y="6309360"/>
              <a:ext cx="1706400" cy="477719"/>
            </a:xfrm>
            <a:prstGeom prst="rect">
              <a:avLst/>
            </a:prstGeom>
            <a:noFill/>
            <a:ln>
              <a:noFill/>
            </a:ln>
          </p:spPr>
        </p:pic>
        <p:pic>
          <p:nvPicPr>
            <p:cNvPr id="90" name="Google Shape;90;p10"/>
            <p:cNvPicPr preferRelativeResize="0"/>
            <p:nvPr/>
          </p:nvPicPr>
          <p:blipFill rotWithShape="1">
            <a:blip r:embed="rId5">
              <a:alphaModFix/>
            </a:blip>
            <a:srcRect b="0" l="0" r="0" t="0"/>
            <a:stretch/>
          </p:blipFill>
          <p:spPr>
            <a:xfrm>
              <a:off x="6277320" y="6284160"/>
              <a:ext cx="2081160" cy="542520"/>
            </a:xfrm>
            <a:prstGeom prst="rect">
              <a:avLst/>
            </a:prstGeom>
            <a:noFill/>
            <a:ln>
              <a:noFill/>
            </a:ln>
          </p:spPr>
        </p:pic>
      </p:grpSp>
      <p:sp>
        <p:nvSpPr>
          <p:cNvPr id="91" name="Google Shape;91;p10"/>
          <p:cNvSpPr txBox="1"/>
          <p:nvPr>
            <p:ph idx="12" type="sldNum"/>
          </p:nvPr>
        </p:nvSpPr>
        <p:spPr>
          <a:xfrm>
            <a:off x="8485195" y="4438812"/>
            <a:ext cx="550200" cy="3945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92" name="Google Shape;92;p10"/>
          <p:cNvSpPr/>
          <p:nvPr/>
        </p:nvSpPr>
        <p:spPr>
          <a:xfrm>
            <a:off x="-18175" y="-9525"/>
            <a:ext cx="9171600" cy="570900"/>
          </a:xfrm>
          <a:prstGeom prst="rect">
            <a:avLst/>
          </a:prstGeom>
          <a:solidFill>
            <a:srgbClr val="002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0"/>
          <p:cNvSpPr txBox="1"/>
          <p:nvPr>
            <p:ph type="title"/>
          </p:nvPr>
        </p:nvSpPr>
        <p:spPr>
          <a:xfrm>
            <a:off x="0" y="-57600"/>
            <a:ext cx="8857800" cy="4926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None/>
              <a:defRPr b="1" sz="3200">
                <a:solidFill>
                  <a:srgbClr val="FFFFFF"/>
                </a:solidFill>
                <a:latin typeface="Calibri"/>
                <a:ea typeface="Calibri"/>
                <a:cs typeface="Calibri"/>
                <a:sym typeface="Calibri"/>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4" name="Google Shape;94;p10"/>
          <p:cNvSpPr txBox="1"/>
          <p:nvPr>
            <p:ph idx="1" type="body"/>
          </p:nvPr>
        </p:nvSpPr>
        <p:spPr>
          <a:xfrm>
            <a:off x="352425" y="1181100"/>
            <a:ext cx="7330500" cy="2939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8.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0.png"/><Relationship Id="rId4" Type="http://schemas.openxmlformats.org/officeDocument/2006/relationships/image" Target="../media/image33.png"/><Relationship Id="rId11" Type="http://schemas.openxmlformats.org/officeDocument/2006/relationships/image" Target="../media/image36.png"/><Relationship Id="rId10" Type="http://schemas.openxmlformats.org/officeDocument/2006/relationships/image" Target="../media/image81.png"/><Relationship Id="rId9" Type="http://schemas.openxmlformats.org/officeDocument/2006/relationships/image" Target="../media/image38.png"/><Relationship Id="rId5" Type="http://schemas.openxmlformats.org/officeDocument/2006/relationships/image" Target="../media/image37.png"/><Relationship Id="rId6" Type="http://schemas.openxmlformats.org/officeDocument/2006/relationships/image" Target="../media/image44.png"/><Relationship Id="rId7" Type="http://schemas.openxmlformats.org/officeDocument/2006/relationships/image" Target="../media/image34.png"/><Relationship Id="rId8"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2.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0.png"/><Relationship Id="rId4" Type="http://schemas.openxmlformats.org/officeDocument/2006/relationships/hyperlink" Target="https://www.youtube.com/watch?v=1CsTH9S79qI" TargetMode="External"/><Relationship Id="rId5" Type="http://schemas.openxmlformats.org/officeDocument/2006/relationships/image" Target="../media/image14.png"/><Relationship Id="rId6" Type="http://schemas.openxmlformats.org/officeDocument/2006/relationships/image" Target="../media/image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9.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3.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50.png"/><Relationship Id="rId7" Type="http://schemas.openxmlformats.org/officeDocument/2006/relationships/hyperlink" Target="http://springtutorials.com/introduction-to-spring-module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4.png"/><Relationship Id="rId4" Type="http://schemas.openxmlformats.org/officeDocument/2006/relationships/image" Target="../media/image51.png"/><Relationship Id="rId5" Type="http://schemas.openxmlformats.org/officeDocument/2006/relationships/image" Target="../media/image49.png"/><Relationship Id="rId6" Type="http://schemas.openxmlformats.org/officeDocument/2006/relationships/image" Target="../media/image57.png"/><Relationship Id="rId7" Type="http://schemas.openxmlformats.org/officeDocument/2006/relationships/image" Target="../media/image5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9.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9.png"/><Relationship Id="rId4" Type="http://schemas.openxmlformats.org/officeDocument/2006/relationships/image" Target="../media/image31.png"/><Relationship Id="rId5" Type="http://schemas.openxmlformats.org/officeDocument/2006/relationships/image" Target="../media/image5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9.png"/><Relationship Id="rId4" Type="http://schemas.openxmlformats.org/officeDocument/2006/relationships/image" Target="../media/image31.png"/><Relationship Id="rId5"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25.png"/><Relationship Id="rId6"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9.png"/><Relationship Id="rId4" Type="http://schemas.openxmlformats.org/officeDocument/2006/relationships/image" Target="../media/image31.png"/><Relationship Id="rId5" Type="http://schemas.openxmlformats.org/officeDocument/2006/relationships/image" Target="../media/image52.png"/><Relationship Id="rId6" Type="http://schemas.openxmlformats.org/officeDocument/2006/relationships/image" Target="../media/image5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8.png"/><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2.png"/><Relationship Id="rId4" Type="http://schemas.openxmlformats.org/officeDocument/2006/relationships/hyperlink" Target="https://www.postman.com/" TargetMode="External"/><Relationship Id="rId5" Type="http://schemas.openxmlformats.org/officeDocument/2006/relationships/image" Target="../media/image6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github.com/bulinha/residencia-serratec/blob/master/crud.jar?raw=true" TargetMode="External"/><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6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64.png"/><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7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16.png"/><Relationship Id="rId6" Type="http://schemas.openxmlformats.org/officeDocument/2006/relationships/hyperlink" Target="https://www3.ntu.edu.sg/home/ehchua/programming/java/J4c_AppletWebstart.html"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7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7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80.png"/><Relationship Id="rId4" Type="http://schemas.openxmlformats.org/officeDocument/2006/relationships/image" Target="../media/image74.png"/><Relationship Id="rId5" Type="http://schemas.openxmlformats.org/officeDocument/2006/relationships/image" Target="../media/image7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73.png"/><Relationship Id="rId4" Type="http://schemas.openxmlformats.org/officeDocument/2006/relationships/hyperlink" Target="http://localhost:8080/swagger-ui.html"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s://dadosabertos.camara.leg.br/swagger/api.html" TargetMode="External"/><Relationship Id="rId4" Type="http://schemas.openxmlformats.org/officeDocument/2006/relationships/image" Target="../media/image71.png"/><Relationship Id="rId9" Type="http://schemas.openxmlformats.org/officeDocument/2006/relationships/hyperlink" Target="https://pt.wikipedia.org/wiki/REST" TargetMode="External"/><Relationship Id="rId5" Type="http://schemas.openxmlformats.org/officeDocument/2006/relationships/hyperlink" Target="https://covid19-brazil-api-docs.now.sh/" TargetMode="External"/><Relationship Id="rId6" Type="http://schemas.openxmlformats.org/officeDocument/2006/relationships/image" Target="../media/image77.png"/><Relationship Id="rId7" Type="http://schemas.openxmlformats.org/officeDocument/2006/relationships/hyperlink" Target="https://api.le-systeme-solaire.net/swagger/#/bodies/get_bodies" TargetMode="External"/><Relationship Id="rId8" Type="http://schemas.openxmlformats.org/officeDocument/2006/relationships/image" Target="../media/image7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29.png"/><Relationship Id="rId6" Type="http://schemas.openxmlformats.org/officeDocument/2006/relationships/image" Target="../media/image26.png"/><Relationship Id="rId7"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4.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3"/>
          <p:cNvSpPr txBox="1"/>
          <p:nvPr>
            <p:ph type="title"/>
          </p:nvPr>
        </p:nvSpPr>
        <p:spPr>
          <a:xfrm>
            <a:off x="1604975" y="4001950"/>
            <a:ext cx="7330500" cy="492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GB"/>
              <a:t>Java - Web - Spring Boot</a:t>
            </a:r>
            <a:endParaRPr/>
          </a:p>
        </p:txBody>
      </p:sp>
      <p:sp>
        <p:nvSpPr>
          <p:cNvPr id="113" name="Google Shape;113;p13"/>
          <p:cNvSpPr txBox="1"/>
          <p:nvPr>
            <p:ph idx="1" type="subTitle"/>
          </p:nvPr>
        </p:nvSpPr>
        <p:spPr>
          <a:xfrm>
            <a:off x="2581275" y="4336875"/>
            <a:ext cx="6353100" cy="492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GB"/>
              <a:t>01 - Introdução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2"/>
          <p:cNvSpPr txBox="1"/>
          <p:nvPr>
            <p:ph type="title"/>
          </p:nvPr>
        </p:nvSpPr>
        <p:spPr>
          <a:xfrm>
            <a:off x="0" y="-57150"/>
            <a:ext cx="4810200" cy="4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 que é HTTP?</a:t>
            </a:r>
            <a:endParaRPr/>
          </a:p>
        </p:txBody>
      </p:sp>
      <p:sp>
        <p:nvSpPr>
          <p:cNvPr id="197" name="Google Shape;197;p22"/>
          <p:cNvSpPr txBox="1"/>
          <p:nvPr/>
        </p:nvSpPr>
        <p:spPr>
          <a:xfrm>
            <a:off x="7031750" y="4236225"/>
            <a:ext cx="1769700" cy="3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Wikipedia</a:t>
            </a:r>
            <a:endParaRPr/>
          </a:p>
        </p:txBody>
      </p:sp>
      <p:sp>
        <p:nvSpPr>
          <p:cNvPr id="198" name="Google Shape;198;p22"/>
          <p:cNvSpPr txBox="1"/>
          <p:nvPr/>
        </p:nvSpPr>
        <p:spPr>
          <a:xfrm>
            <a:off x="857250" y="1516650"/>
            <a:ext cx="8025000" cy="277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200"/>
              <a:t>O Hypertext Transfer Protocol, sigla HTTP (em português Protocolo de Transferência de Hipertexto) é um protocolo de comunicação …  utilizado para sistemas de informação de hipermídia, distribuídos e colaborativos. Ele é a base para a comunicação de dados da World Wide Web.</a:t>
            </a:r>
            <a:endParaRPr i="1" sz="2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3"/>
          <p:cNvSpPr/>
          <p:nvPr/>
        </p:nvSpPr>
        <p:spPr>
          <a:xfrm flipH="1">
            <a:off x="2913431" y="2064750"/>
            <a:ext cx="4494300" cy="4044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t>HTTP Response</a:t>
            </a:r>
            <a:endParaRPr sz="900"/>
          </a:p>
        </p:txBody>
      </p:sp>
      <p:sp>
        <p:nvSpPr>
          <p:cNvPr id="204" name="Google Shape;204;p23"/>
          <p:cNvSpPr txBox="1"/>
          <p:nvPr/>
        </p:nvSpPr>
        <p:spPr>
          <a:xfrm>
            <a:off x="3256000" y="2571750"/>
            <a:ext cx="3660900" cy="238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900">
                <a:solidFill>
                  <a:srgbClr val="FF0000"/>
                </a:solidFill>
                <a:latin typeface="Courier New"/>
                <a:ea typeface="Courier New"/>
                <a:cs typeface="Courier New"/>
                <a:sym typeface="Courier New"/>
              </a:rPr>
              <a:t>HTTP/1.1</a:t>
            </a:r>
            <a:r>
              <a:rPr b="1" lang="en-GB" sz="900">
                <a:latin typeface="Courier New"/>
                <a:ea typeface="Courier New"/>
                <a:cs typeface="Courier New"/>
                <a:sym typeface="Courier New"/>
              </a:rPr>
              <a:t> 200 OK</a:t>
            </a:r>
            <a:endParaRPr b="1" sz="900">
              <a:latin typeface="Courier New"/>
              <a:ea typeface="Courier New"/>
              <a:cs typeface="Courier New"/>
              <a:sym typeface="Courier New"/>
            </a:endParaRPr>
          </a:p>
          <a:p>
            <a:pPr indent="0" lvl="0" marL="0" rtl="0" algn="l">
              <a:spcBef>
                <a:spcPts val="0"/>
              </a:spcBef>
              <a:spcAft>
                <a:spcPts val="0"/>
              </a:spcAft>
              <a:buNone/>
            </a:pPr>
            <a:r>
              <a:rPr b="1" lang="en-GB" sz="900">
                <a:solidFill>
                  <a:srgbClr val="FF0000"/>
                </a:solidFill>
                <a:latin typeface="Courier New"/>
                <a:ea typeface="Courier New"/>
                <a:cs typeface="Courier New"/>
                <a:sym typeface="Courier New"/>
              </a:rPr>
              <a:t>Date:</a:t>
            </a:r>
            <a:r>
              <a:rPr b="1" lang="en-GB" sz="900">
                <a:latin typeface="Courier New"/>
                <a:ea typeface="Courier New"/>
                <a:cs typeface="Courier New"/>
                <a:sym typeface="Courier New"/>
              </a:rPr>
              <a:t> Mon, 23 May 2020 22:38:34 GMT</a:t>
            </a:r>
            <a:endParaRPr b="1" sz="900">
              <a:latin typeface="Courier New"/>
              <a:ea typeface="Courier New"/>
              <a:cs typeface="Courier New"/>
              <a:sym typeface="Courier New"/>
            </a:endParaRPr>
          </a:p>
          <a:p>
            <a:pPr indent="0" lvl="0" marL="0" rtl="0" algn="l">
              <a:spcBef>
                <a:spcPts val="0"/>
              </a:spcBef>
              <a:spcAft>
                <a:spcPts val="0"/>
              </a:spcAft>
              <a:buNone/>
            </a:pPr>
            <a:r>
              <a:rPr b="1" lang="en-GB" sz="900">
                <a:solidFill>
                  <a:srgbClr val="FF0000"/>
                </a:solidFill>
                <a:latin typeface="Courier New"/>
                <a:ea typeface="Courier New"/>
                <a:cs typeface="Courier New"/>
                <a:sym typeface="Courier New"/>
              </a:rPr>
              <a:t>Server:</a:t>
            </a:r>
            <a:r>
              <a:rPr b="1" lang="en-GB" sz="900">
                <a:latin typeface="Courier New"/>
                <a:ea typeface="Courier New"/>
                <a:cs typeface="Courier New"/>
                <a:sym typeface="Courier New"/>
              </a:rPr>
              <a:t> Apache/1.3.27 (Unix)  (Red-Hat/Linux)</a:t>
            </a:r>
            <a:endParaRPr b="1" sz="900">
              <a:latin typeface="Courier New"/>
              <a:ea typeface="Courier New"/>
              <a:cs typeface="Courier New"/>
              <a:sym typeface="Courier New"/>
            </a:endParaRPr>
          </a:p>
          <a:p>
            <a:pPr indent="0" lvl="0" marL="0" rtl="0" algn="l">
              <a:spcBef>
                <a:spcPts val="0"/>
              </a:spcBef>
              <a:spcAft>
                <a:spcPts val="0"/>
              </a:spcAft>
              <a:buNone/>
            </a:pPr>
            <a:r>
              <a:rPr b="1" lang="en-GB" sz="900">
                <a:solidFill>
                  <a:srgbClr val="FF0000"/>
                </a:solidFill>
                <a:latin typeface="Courier New"/>
                <a:ea typeface="Courier New"/>
                <a:cs typeface="Courier New"/>
                <a:sym typeface="Courier New"/>
              </a:rPr>
              <a:t>Last-Modified:</a:t>
            </a:r>
            <a:r>
              <a:rPr b="1" lang="en-GB" sz="900">
                <a:latin typeface="Courier New"/>
                <a:ea typeface="Courier New"/>
                <a:cs typeface="Courier New"/>
                <a:sym typeface="Courier New"/>
              </a:rPr>
              <a:t> Wed, 08 Jan 2020 23:11:55 GMT</a:t>
            </a:r>
            <a:endParaRPr b="1" sz="900">
              <a:latin typeface="Courier New"/>
              <a:ea typeface="Courier New"/>
              <a:cs typeface="Courier New"/>
              <a:sym typeface="Courier New"/>
            </a:endParaRPr>
          </a:p>
          <a:p>
            <a:pPr indent="0" lvl="0" marL="0" rtl="0" algn="l">
              <a:spcBef>
                <a:spcPts val="0"/>
              </a:spcBef>
              <a:spcAft>
                <a:spcPts val="0"/>
              </a:spcAft>
              <a:buNone/>
            </a:pPr>
            <a:r>
              <a:rPr b="1" lang="en-GB" sz="900">
                <a:solidFill>
                  <a:srgbClr val="FF0000"/>
                </a:solidFill>
                <a:latin typeface="Courier New"/>
                <a:ea typeface="Courier New"/>
                <a:cs typeface="Courier New"/>
                <a:sym typeface="Courier New"/>
              </a:rPr>
              <a:t>Etag:</a:t>
            </a:r>
            <a:r>
              <a:rPr b="1" lang="en-GB" sz="900">
                <a:latin typeface="Courier New"/>
                <a:ea typeface="Courier New"/>
                <a:cs typeface="Courier New"/>
                <a:sym typeface="Courier New"/>
              </a:rPr>
              <a:t> "3f80f-1b6-3e1cb03b"</a:t>
            </a:r>
            <a:endParaRPr b="1" sz="900">
              <a:latin typeface="Courier New"/>
              <a:ea typeface="Courier New"/>
              <a:cs typeface="Courier New"/>
              <a:sym typeface="Courier New"/>
            </a:endParaRPr>
          </a:p>
          <a:p>
            <a:pPr indent="0" lvl="0" marL="0" rtl="0" algn="l">
              <a:spcBef>
                <a:spcPts val="0"/>
              </a:spcBef>
              <a:spcAft>
                <a:spcPts val="0"/>
              </a:spcAft>
              <a:buNone/>
            </a:pPr>
            <a:r>
              <a:rPr b="1" lang="en-GB" sz="900">
                <a:solidFill>
                  <a:srgbClr val="FF0000"/>
                </a:solidFill>
                <a:latin typeface="Courier New"/>
                <a:ea typeface="Courier New"/>
                <a:cs typeface="Courier New"/>
                <a:sym typeface="Courier New"/>
              </a:rPr>
              <a:t>Accept-Ranges:</a:t>
            </a:r>
            <a:r>
              <a:rPr b="1" lang="en-GB" sz="900">
                <a:latin typeface="Courier New"/>
                <a:ea typeface="Courier New"/>
                <a:cs typeface="Courier New"/>
                <a:sym typeface="Courier New"/>
              </a:rPr>
              <a:t> bytes</a:t>
            </a:r>
            <a:endParaRPr b="1" sz="900">
              <a:latin typeface="Courier New"/>
              <a:ea typeface="Courier New"/>
              <a:cs typeface="Courier New"/>
              <a:sym typeface="Courier New"/>
            </a:endParaRPr>
          </a:p>
          <a:p>
            <a:pPr indent="0" lvl="0" marL="0" rtl="0" algn="l">
              <a:spcBef>
                <a:spcPts val="0"/>
              </a:spcBef>
              <a:spcAft>
                <a:spcPts val="0"/>
              </a:spcAft>
              <a:buNone/>
            </a:pPr>
            <a:r>
              <a:rPr b="1" lang="en-GB" sz="900">
                <a:solidFill>
                  <a:srgbClr val="FF0000"/>
                </a:solidFill>
                <a:latin typeface="Courier New"/>
                <a:ea typeface="Courier New"/>
                <a:cs typeface="Courier New"/>
                <a:sym typeface="Courier New"/>
              </a:rPr>
              <a:t>Content-Length:</a:t>
            </a:r>
            <a:r>
              <a:rPr b="1" lang="en-GB" sz="900">
                <a:latin typeface="Courier New"/>
                <a:ea typeface="Courier New"/>
                <a:cs typeface="Courier New"/>
                <a:sym typeface="Courier New"/>
              </a:rPr>
              <a:t> 438</a:t>
            </a:r>
            <a:endParaRPr b="1" sz="900">
              <a:latin typeface="Courier New"/>
              <a:ea typeface="Courier New"/>
              <a:cs typeface="Courier New"/>
              <a:sym typeface="Courier New"/>
            </a:endParaRPr>
          </a:p>
          <a:p>
            <a:pPr indent="0" lvl="0" marL="0" rtl="0" algn="l">
              <a:spcBef>
                <a:spcPts val="0"/>
              </a:spcBef>
              <a:spcAft>
                <a:spcPts val="0"/>
              </a:spcAft>
              <a:buNone/>
            </a:pPr>
            <a:r>
              <a:rPr b="1" lang="en-GB" sz="900">
                <a:solidFill>
                  <a:srgbClr val="FF0000"/>
                </a:solidFill>
                <a:latin typeface="Courier New"/>
                <a:ea typeface="Courier New"/>
                <a:cs typeface="Courier New"/>
                <a:sym typeface="Courier New"/>
              </a:rPr>
              <a:t>Connection:</a:t>
            </a:r>
            <a:r>
              <a:rPr b="1" lang="en-GB" sz="900">
                <a:latin typeface="Courier New"/>
                <a:ea typeface="Courier New"/>
                <a:cs typeface="Courier New"/>
                <a:sym typeface="Courier New"/>
              </a:rPr>
              <a:t> close</a:t>
            </a:r>
            <a:endParaRPr b="1" sz="900">
              <a:latin typeface="Courier New"/>
              <a:ea typeface="Courier New"/>
              <a:cs typeface="Courier New"/>
              <a:sym typeface="Courier New"/>
            </a:endParaRPr>
          </a:p>
          <a:p>
            <a:pPr indent="0" lvl="0" marL="0" rtl="0" algn="l">
              <a:spcBef>
                <a:spcPts val="0"/>
              </a:spcBef>
              <a:spcAft>
                <a:spcPts val="0"/>
              </a:spcAft>
              <a:buNone/>
            </a:pPr>
            <a:r>
              <a:rPr b="1" lang="en-GB" sz="900">
                <a:solidFill>
                  <a:srgbClr val="FF0000"/>
                </a:solidFill>
                <a:latin typeface="Courier New"/>
                <a:ea typeface="Courier New"/>
                <a:cs typeface="Courier New"/>
                <a:sym typeface="Courier New"/>
              </a:rPr>
              <a:t>Content-Type:</a:t>
            </a:r>
            <a:r>
              <a:rPr b="1" lang="en-GB" sz="900">
                <a:latin typeface="Courier New"/>
                <a:ea typeface="Courier New"/>
                <a:cs typeface="Courier New"/>
                <a:sym typeface="Courier New"/>
              </a:rPr>
              <a:t> text/html; charset=UTF-8</a:t>
            </a:r>
            <a:endParaRPr b="1" sz="900">
              <a:latin typeface="Courier New"/>
              <a:ea typeface="Courier New"/>
              <a:cs typeface="Courier New"/>
              <a:sym typeface="Courier New"/>
            </a:endParaRPr>
          </a:p>
          <a:p>
            <a:pPr indent="0" lvl="0" marL="0" rtl="0" algn="l">
              <a:spcBef>
                <a:spcPts val="0"/>
              </a:spcBef>
              <a:spcAft>
                <a:spcPts val="0"/>
              </a:spcAft>
              <a:buNone/>
            </a:pPr>
            <a:r>
              <a:rPr b="1" lang="en-GB" sz="900">
                <a:latin typeface="Courier New"/>
                <a:ea typeface="Courier New"/>
                <a:cs typeface="Courier New"/>
                <a:sym typeface="Courier New"/>
              </a:rPr>
              <a:t>&lt;!DOCTYPE html &gt;</a:t>
            </a:r>
            <a:endParaRPr b="1" sz="900">
              <a:latin typeface="Courier New"/>
              <a:ea typeface="Courier New"/>
              <a:cs typeface="Courier New"/>
              <a:sym typeface="Courier New"/>
            </a:endParaRPr>
          </a:p>
          <a:p>
            <a:pPr indent="0" lvl="0" marL="0" rtl="0" algn="l">
              <a:spcBef>
                <a:spcPts val="0"/>
              </a:spcBef>
              <a:spcAft>
                <a:spcPts val="0"/>
              </a:spcAft>
              <a:buNone/>
            </a:pPr>
            <a:r>
              <a:rPr b="1" lang="en-GB" sz="900">
                <a:latin typeface="Courier New"/>
                <a:ea typeface="Courier New"/>
                <a:cs typeface="Courier New"/>
                <a:sym typeface="Courier New"/>
              </a:rPr>
              <a:t>&lt;html&gt;</a:t>
            </a:r>
            <a:endParaRPr b="1" sz="900">
              <a:latin typeface="Courier New"/>
              <a:ea typeface="Courier New"/>
              <a:cs typeface="Courier New"/>
              <a:sym typeface="Courier New"/>
            </a:endParaRPr>
          </a:p>
          <a:p>
            <a:pPr indent="0" lvl="0" marL="0" rtl="0" algn="l">
              <a:spcBef>
                <a:spcPts val="0"/>
              </a:spcBef>
              <a:spcAft>
                <a:spcPts val="0"/>
              </a:spcAft>
              <a:buNone/>
            </a:pPr>
            <a:r>
              <a:rPr b="1" lang="en-GB" sz="900">
                <a:latin typeface="Courier New"/>
                <a:ea typeface="Courier New"/>
                <a:cs typeface="Courier New"/>
                <a:sym typeface="Courier New"/>
              </a:rPr>
              <a:t>&lt;head&gt;</a:t>
            </a:r>
            <a:endParaRPr b="1" sz="900">
              <a:latin typeface="Courier New"/>
              <a:ea typeface="Courier New"/>
              <a:cs typeface="Courier New"/>
              <a:sym typeface="Courier New"/>
            </a:endParaRPr>
          </a:p>
          <a:p>
            <a:pPr indent="0" lvl="0" marL="0" rtl="0" algn="l">
              <a:spcBef>
                <a:spcPts val="0"/>
              </a:spcBef>
              <a:spcAft>
                <a:spcPts val="0"/>
              </a:spcAft>
              <a:buNone/>
            </a:pPr>
            <a:r>
              <a:rPr b="1" lang="en-GB" sz="900">
                <a:latin typeface="Courier New"/>
                <a:ea typeface="Courier New"/>
                <a:cs typeface="Courier New"/>
                <a:sym typeface="Courier New"/>
              </a:rPr>
              <a:t>    &lt;title&gt;Titulo da página&lt;/title&gt;</a:t>
            </a:r>
            <a:endParaRPr b="1" sz="900">
              <a:latin typeface="Courier New"/>
              <a:ea typeface="Courier New"/>
              <a:cs typeface="Courier New"/>
              <a:sym typeface="Courier New"/>
            </a:endParaRPr>
          </a:p>
          <a:p>
            <a:pPr indent="0" lvl="0" marL="0" rtl="0" algn="l">
              <a:spcBef>
                <a:spcPts val="0"/>
              </a:spcBef>
              <a:spcAft>
                <a:spcPts val="0"/>
              </a:spcAft>
              <a:buNone/>
            </a:pPr>
            <a:r>
              <a:rPr b="1" lang="en-GB" sz="900">
                <a:latin typeface="Courier New"/>
                <a:ea typeface="Courier New"/>
                <a:cs typeface="Courier New"/>
                <a:sym typeface="Courier New"/>
              </a:rPr>
              <a:t>    &lt;meta charset="utf-8"/&gt;</a:t>
            </a:r>
            <a:endParaRPr b="1" sz="900">
              <a:latin typeface="Courier New"/>
              <a:ea typeface="Courier New"/>
              <a:cs typeface="Courier New"/>
              <a:sym typeface="Courier New"/>
            </a:endParaRPr>
          </a:p>
          <a:p>
            <a:pPr indent="0" lvl="0" marL="0" rtl="0" algn="l">
              <a:spcBef>
                <a:spcPts val="0"/>
              </a:spcBef>
              <a:spcAft>
                <a:spcPts val="0"/>
              </a:spcAft>
              <a:buNone/>
            </a:pPr>
            <a:r>
              <a:rPr b="1" lang="en-GB" sz="900">
                <a:latin typeface="Courier New"/>
                <a:ea typeface="Courier New"/>
                <a:cs typeface="Courier New"/>
                <a:sym typeface="Courier New"/>
              </a:rPr>
              <a:t>&lt;/head&gt;</a:t>
            </a:r>
            <a:endParaRPr b="1" sz="900">
              <a:latin typeface="Courier New"/>
              <a:ea typeface="Courier New"/>
              <a:cs typeface="Courier New"/>
              <a:sym typeface="Courier New"/>
            </a:endParaRPr>
          </a:p>
          <a:p>
            <a:pPr indent="0" lvl="0" marL="0" rtl="0" algn="l">
              <a:spcBef>
                <a:spcPts val="0"/>
              </a:spcBef>
              <a:spcAft>
                <a:spcPts val="0"/>
              </a:spcAft>
              <a:buNone/>
            </a:pPr>
            <a:r>
              <a:rPr b="1" lang="en-GB" sz="900">
                <a:latin typeface="Courier New"/>
                <a:ea typeface="Courier New"/>
                <a:cs typeface="Courier New"/>
                <a:sym typeface="Courier New"/>
              </a:rPr>
              <a:t>&lt;body&gt;</a:t>
            </a:r>
            <a:endParaRPr b="1" sz="900">
              <a:latin typeface="Courier New"/>
              <a:ea typeface="Courier New"/>
              <a:cs typeface="Courier New"/>
              <a:sym typeface="Courier New"/>
            </a:endParaRPr>
          </a:p>
          <a:p>
            <a:pPr indent="0" lvl="0" marL="0" rtl="0" algn="l">
              <a:spcBef>
                <a:spcPts val="0"/>
              </a:spcBef>
              <a:spcAft>
                <a:spcPts val="0"/>
              </a:spcAft>
              <a:buNone/>
            </a:pPr>
            <a:r>
              <a:rPr b="1" lang="en-GB" sz="900">
                <a:latin typeface="Courier New"/>
                <a:ea typeface="Courier New"/>
                <a:cs typeface="Courier New"/>
                <a:sym typeface="Courier New"/>
              </a:rPr>
              <a:t>    &lt;h1&gt;Curso de java backend&lt;/h1&gt;</a:t>
            </a:r>
            <a:endParaRPr b="1" sz="900">
              <a:latin typeface="Courier New"/>
              <a:ea typeface="Courier New"/>
              <a:cs typeface="Courier New"/>
              <a:sym typeface="Courier New"/>
            </a:endParaRPr>
          </a:p>
          <a:p>
            <a:pPr indent="0" lvl="0" marL="0" rtl="0" algn="l">
              <a:spcBef>
                <a:spcPts val="0"/>
              </a:spcBef>
              <a:spcAft>
                <a:spcPts val="0"/>
              </a:spcAft>
              <a:buNone/>
            </a:pPr>
            <a:r>
              <a:rPr b="1" lang="en-GB" sz="900">
                <a:latin typeface="Courier New"/>
                <a:ea typeface="Courier New"/>
                <a:cs typeface="Courier New"/>
                <a:sym typeface="Courier New"/>
              </a:rPr>
              <a:t>….</a:t>
            </a:r>
            <a:endParaRPr b="1" sz="900">
              <a:latin typeface="Courier New"/>
              <a:ea typeface="Courier New"/>
              <a:cs typeface="Courier New"/>
              <a:sym typeface="Courier New"/>
            </a:endParaRPr>
          </a:p>
        </p:txBody>
      </p:sp>
      <p:sp>
        <p:nvSpPr>
          <p:cNvPr id="205" name="Google Shape;205;p23"/>
          <p:cNvSpPr txBox="1"/>
          <p:nvPr>
            <p:ph type="title"/>
          </p:nvPr>
        </p:nvSpPr>
        <p:spPr>
          <a:xfrm>
            <a:off x="0" y="-57150"/>
            <a:ext cx="4810200" cy="4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lt1"/>
                </a:solidFill>
              </a:rPr>
              <a:t>O que é HTTP?</a:t>
            </a:r>
            <a:endParaRPr/>
          </a:p>
        </p:txBody>
      </p:sp>
      <p:sp>
        <p:nvSpPr>
          <p:cNvPr id="206" name="Google Shape;206;p23"/>
          <p:cNvSpPr/>
          <p:nvPr/>
        </p:nvSpPr>
        <p:spPr>
          <a:xfrm>
            <a:off x="2913300" y="1436750"/>
            <a:ext cx="4521600" cy="4044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HTTP Request</a:t>
            </a:r>
            <a:endParaRPr sz="800"/>
          </a:p>
        </p:txBody>
      </p:sp>
      <p:sp>
        <p:nvSpPr>
          <p:cNvPr id="207" name="Google Shape;207;p23"/>
          <p:cNvSpPr txBox="1"/>
          <p:nvPr/>
        </p:nvSpPr>
        <p:spPr>
          <a:xfrm>
            <a:off x="3697502" y="883778"/>
            <a:ext cx="3026100" cy="8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FF0000"/>
                </a:solidFill>
                <a:latin typeface="Courier New"/>
                <a:ea typeface="Courier New"/>
                <a:cs typeface="Courier New"/>
                <a:sym typeface="Courier New"/>
              </a:rPr>
              <a:t>GET</a:t>
            </a:r>
            <a:r>
              <a:rPr b="1" lang="en-GB" sz="1200">
                <a:latin typeface="Courier New"/>
                <a:ea typeface="Courier New"/>
                <a:cs typeface="Courier New"/>
                <a:sym typeface="Courier New"/>
              </a:rPr>
              <a:t> /index.html </a:t>
            </a:r>
            <a:r>
              <a:rPr b="1" lang="en-GB" sz="1200">
                <a:solidFill>
                  <a:srgbClr val="FF0000"/>
                </a:solidFill>
                <a:latin typeface="Courier New"/>
                <a:ea typeface="Courier New"/>
                <a:cs typeface="Courier New"/>
                <a:sym typeface="Courier New"/>
              </a:rPr>
              <a:t>HTTP/1.1</a:t>
            </a:r>
            <a:endParaRPr b="1" sz="1200">
              <a:solidFill>
                <a:srgbClr val="FF0000"/>
              </a:solidFill>
              <a:latin typeface="Courier New"/>
              <a:ea typeface="Courier New"/>
              <a:cs typeface="Courier New"/>
              <a:sym typeface="Courier New"/>
            </a:endParaRPr>
          </a:p>
          <a:p>
            <a:pPr indent="0" lvl="0" marL="0" rtl="0" algn="l">
              <a:spcBef>
                <a:spcPts val="0"/>
              </a:spcBef>
              <a:spcAft>
                <a:spcPts val="0"/>
              </a:spcAft>
              <a:buNone/>
            </a:pPr>
            <a:r>
              <a:rPr b="1" lang="en-GB" sz="1200">
                <a:solidFill>
                  <a:srgbClr val="FF0000"/>
                </a:solidFill>
                <a:latin typeface="Courier New"/>
                <a:ea typeface="Courier New"/>
                <a:cs typeface="Courier New"/>
                <a:sym typeface="Courier New"/>
              </a:rPr>
              <a:t>Host:</a:t>
            </a:r>
            <a:r>
              <a:rPr b="1" lang="en-GB" sz="1200">
                <a:latin typeface="Courier New"/>
                <a:ea typeface="Courier New"/>
                <a:cs typeface="Courier New"/>
                <a:sym typeface="Courier New"/>
              </a:rPr>
              <a:t> www.exemplo.com</a:t>
            </a:r>
            <a:endParaRPr b="1" sz="1200">
              <a:latin typeface="Courier New"/>
              <a:ea typeface="Courier New"/>
              <a:cs typeface="Courier New"/>
              <a:sym typeface="Courier New"/>
            </a:endParaRPr>
          </a:p>
        </p:txBody>
      </p:sp>
      <p:pic>
        <p:nvPicPr>
          <p:cNvPr id="208" name="Google Shape;208;p23"/>
          <p:cNvPicPr preferRelativeResize="0"/>
          <p:nvPr/>
        </p:nvPicPr>
        <p:blipFill>
          <a:blip r:embed="rId3">
            <a:alphaModFix/>
          </a:blip>
          <a:stretch>
            <a:fillRect/>
          </a:stretch>
        </p:blipFill>
        <p:spPr>
          <a:xfrm>
            <a:off x="64125" y="1260375"/>
            <a:ext cx="2849174" cy="1620475"/>
          </a:xfrm>
          <a:prstGeom prst="rect">
            <a:avLst/>
          </a:prstGeom>
          <a:noFill/>
          <a:ln>
            <a:noFill/>
          </a:ln>
        </p:spPr>
      </p:pic>
      <p:pic>
        <p:nvPicPr>
          <p:cNvPr id="209" name="Google Shape;209;p23"/>
          <p:cNvPicPr preferRelativeResize="0"/>
          <p:nvPr/>
        </p:nvPicPr>
        <p:blipFill>
          <a:blip r:embed="rId4">
            <a:alphaModFix/>
          </a:blip>
          <a:stretch>
            <a:fillRect/>
          </a:stretch>
        </p:blipFill>
        <p:spPr>
          <a:xfrm>
            <a:off x="7769925" y="1260375"/>
            <a:ext cx="1235250" cy="1484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4"/>
          <p:cNvSpPr/>
          <p:nvPr/>
        </p:nvSpPr>
        <p:spPr>
          <a:xfrm>
            <a:off x="3546325" y="1424688"/>
            <a:ext cx="5048100" cy="2542800"/>
          </a:xfrm>
          <a:prstGeom prst="roundRect">
            <a:avLst>
              <a:gd fmla="val 16667" name="adj"/>
            </a:avLst>
          </a:prstGeom>
          <a:solidFill>
            <a:srgbClr val="0000FF"/>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Java Application Server</a:t>
            </a:r>
            <a:endParaRPr b="1">
              <a:solidFill>
                <a:srgbClr val="FFFFFF"/>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15" name="Google Shape;215;p24"/>
          <p:cNvSpPr txBox="1"/>
          <p:nvPr>
            <p:ph type="title"/>
          </p:nvPr>
        </p:nvSpPr>
        <p:spPr>
          <a:xfrm>
            <a:off x="0" y="-57150"/>
            <a:ext cx="4810200" cy="4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lt1"/>
                </a:solidFill>
              </a:rPr>
              <a:t>Java Enterprise Edition</a:t>
            </a:r>
            <a:endParaRPr/>
          </a:p>
        </p:txBody>
      </p:sp>
      <p:grpSp>
        <p:nvGrpSpPr>
          <p:cNvPr id="216" name="Google Shape;216;p24"/>
          <p:cNvGrpSpPr/>
          <p:nvPr/>
        </p:nvGrpSpPr>
        <p:grpSpPr>
          <a:xfrm>
            <a:off x="3689060" y="2652350"/>
            <a:ext cx="4762629" cy="1172400"/>
            <a:chOff x="3692875" y="2652350"/>
            <a:chExt cx="4762629" cy="1172400"/>
          </a:xfrm>
        </p:grpSpPr>
        <p:sp>
          <p:nvSpPr>
            <p:cNvPr id="217" name="Google Shape;217;p24"/>
            <p:cNvSpPr/>
            <p:nvPr/>
          </p:nvSpPr>
          <p:spPr>
            <a:xfrm>
              <a:off x="3692875" y="2652350"/>
              <a:ext cx="2329500" cy="1172400"/>
            </a:xfrm>
            <a:prstGeom prst="roundRect">
              <a:avLst>
                <a:gd fmla="val 16667" name="adj"/>
              </a:avLst>
            </a:prstGeom>
            <a:solidFill>
              <a:srgbClr val="6AA84F"/>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a:t>Web Container</a:t>
              </a:r>
              <a:endParaRPr b="1"/>
            </a:p>
            <a:p>
              <a:pPr indent="0" lvl="0" marL="0" rtl="0" algn="ctr">
                <a:spcBef>
                  <a:spcPts val="0"/>
                </a:spcBef>
                <a:spcAft>
                  <a:spcPts val="0"/>
                </a:spcAft>
                <a:buNone/>
              </a:pPr>
              <a:r>
                <a:rPr lang="en-GB"/>
                <a:t>Servlets API</a:t>
              </a:r>
              <a:endParaRPr/>
            </a:p>
            <a:p>
              <a:pPr indent="0" lvl="0" marL="0" rtl="0" algn="ctr">
                <a:spcBef>
                  <a:spcPts val="0"/>
                </a:spcBef>
                <a:spcAft>
                  <a:spcPts val="0"/>
                </a:spcAft>
                <a:buNone/>
              </a:pPr>
              <a:r>
                <a:rPr lang="en-GB"/>
                <a:t>JSP API</a:t>
              </a:r>
              <a:endParaRPr/>
            </a:p>
          </p:txBody>
        </p:sp>
        <p:sp>
          <p:nvSpPr>
            <p:cNvPr id="218" name="Google Shape;218;p24"/>
            <p:cNvSpPr/>
            <p:nvPr/>
          </p:nvSpPr>
          <p:spPr>
            <a:xfrm>
              <a:off x="6126004" y="2652350"/>
              <a:ext cx="2329500" cy="1172400"/>
            </a:xfrm>
            <a:prstGeom prst="roundRect">
              <a:avLst>
                <a:gd fmla="val 16667" name="adj"/>
              </a:avLst>
            </a:prstGeom>
            <a:solidFill>
              <a:srgbClr val="CC0000"/>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a:t>EJB Container</a:t>
              </a:r>
              <a:endParaRPr b="1"/>
            </a:p>
            <a:p>
              <a:pPr indent="0" lvl="0" marL="0" rtl="0" algn="ctr">
                <a:spcBef>
                  <a:spcPts val="0"/>
                </a:spcBef>
                <a:spcAft>
                  <a:spcPts val="0"/>
                </a:spcAft>
                <a:buNone/>
              </a:pPr>
              <a:r>
                <a:rPr lang="en-GB"/>
                <a:t>EJB API</a:t>
              </a:r>
              <a:endParaRPr/>
            </a:p>
          </p:txBody>
        </p:sp>
      </p:grpSp>
      <p:grpSp>
        <p:nvGrpSpPr>
          <p:cNvPr id="219" name="Google Shape;219;p24"/>
          <p:cNvGrpSpPr/>
          <p:nvPr/>
        </p:nvGrpSpPr>
        <p:grpSpPr>
          <a:xfrm>
            <a:off x="3689125" y="1790675"/>
            <a:ext cx="4762500" cy="732600"/>
            <a:chOff x="3692875" y="1790675"/>
            <a:chExt cx="4762500" cy="732600"/>
          </a:xfrm>
        </p:grpSpPr>
        <p:sp>
          <p:nvSpPr>
            <p:cNvPr id="220" name="Google Shape;220;p24"/>
            <p:cNvSpPr/>
            <p:nvPr/>
          </p:nvSpPr>
          <p:spPr>
            <a:xfrm>
              <a:off x="3692875" y="1790675"/>
              <a:ext cx="1538700" cy="732600"/>
            </a:xfrm>
            <a:prstGeom prst="roundRect">
              <a:avLst>
                <a:gd fmla="val 16667" name="adj"/>
              </a:avLst>
            </a:prstGeom>
            <a:solidFill>
              <a:srgbClr val="FF9900"/>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a:t>Enterprise Application 1</a:t>
              </a:r>
              <a:endParaRPr b="1"/>
            </a:p>
            <a:p>
              <a:pPr indent="0" lvl="0" marL="0" rtl="0" algn="ctr">
                <a:spcBef>
                  <a:spcPts val="0"/>
                </a:spcBef>
                <a:spcAft>
                  <a:spcPts val="0"/>
                </a:spcAft>
                <a:buNone/>
              </a:pPr>
              <a:r>
                <a:rPr b="1" lang="en-GB"/>
                <a:t>war,jar,jar,jar</a:t>
              </a:r>
              <a:endParaRPr b="1"/>
            </a:p>
          </p:txBody>
        </p:sp>
        <p:sp>
          <p:nvSpPr>
            <p:cNvPr id="221" name="Google Shape;221;p24"/>
            <p:cNvSpPr/>
            <p:nvPr/>
          </p:nvSpPr>
          <p:spPr>
            <a:xfrm>
              <a:off x="5304775" y="1790675"/>
              <a:ext cx="1538700" cy="732600"/>
            </a:xfrm>
            <a:prstGeom prst="roundRect">
              <a:avLst>
                <a:gd fmla="val 16667" name="adj"/>
              </a:avLst>
            </a:prstGeom>
            <a:solidFill>
              <a:srgbClr val="FF9900"/>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a:t>Enterprise Application 2</a:t>
              </a:r>
              <a:endParaRPr b="1"/>
            </a:p>
            <a:p>
              <a:pPr indent="0" lvl="0" marL="0" rtl="0" algn="ctr">
                <a:spcBef>
                  <a:spcPts val="0"/>
                </a:spcBef>
                <a:spcAft>
                  <a:spcPts val="0"/>
                </a:spcAft>
                <a:buNone/>
              </a:pPr>
              <a:r>
                <a:rPr b="1" lang="en-GB"/>
                <a:t>war,jar,jar,jar</a:t>
              </a:r>
              <a:endParaRPr b="1"/>
            </a:p>
          </p:txBody>
        </p:sp>
        <p:sp>
          <p:nvSpPr>
            <p:cNvPr id="222" name="Google Shape;222;p24"/>
            <p:cNvSpPr/>
            <p:nvPr/>
          </p:nvSpPr>
          <p:spPr>
            <a:xfrm>
              <a:off x="6916675" y="1790675"/>
              <a:ext cx="1538700" cy="732600"/>
            </a:xfrm>
            <a:prstGeom prst="roundRect">
              <a:avLst>
                <a:gd fmla="val 16667" name="adj"/>
              </a:avLst>
            </a:prstGeom>
            <a:solidFill>
              <a:srgbClr val="FF9900"/>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a:t>Enterprise Application 3</a:t>
              </a:r>
              <a:endParaRPr b="1"/>
            </a:p>
            <a:p>
              <a:pPr indent="0" lvl="0" marL="0" rtl="0" algn="ctr">
                <a:spcBef>
                  <a:spcPts val="0"/>
                </a:spcBef>
                <a:spcAft>
                  <a:spcPts val="0"/>
                </a:spcAft>
                <a:buNone/>
              </a:pPr>
              <a:r>
                <a:rPr b="1" lang="en-GB"/>
                <a:t>war,jar,jar,jar</a:t>
              </a:r>
              <a:endParaRPr b="1"/>
            </a:p>
          </p:txBody>
        </p:sp>
      </p:grpSp>
      <p:sp>
        <p:nvSpPr>
          <p:cNvPr id="223" name="Google Shape;223;p24"/>
          <p:cNvSpPr/>
          <p:nvPr/>
        </p:nvSpPr>
        <p:spPr>
          <a:xfrm>
            <a:off x="5561125" y="4388825"/>
            <a:ext cx="1018500" cy="630000"/>
          </a:xfrm>
          <a:prstGeom prst="can">
            <a:avLst>
              <a:gd fmla="val 25000" name="adj"/>
            </a:avLst>
          </a:prstGeom>
          <a:solidFill>
            <a:srgbClr val="FFF2CC"/>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GB"/>
              <a:t>Banco de Dados</a:t>
            </a:r>
            <a:endParaRPr/>
          </a:p>
        </p:txBody>
      </p:sp>
      <p:sp>
        <p:nvSpPr>
          <p:cNvPr id="224" name="Google Shape;224;p24"/>
          <p:cNvSpPr/>
          <p:nvPr/>
        </p:nvSpPr>
        <p:spPr>
          <a:xfrm>
            <a:off x="3665275" y="725350"/>
            <a:ext cx="4810200" cy="292200"/>
          </a:xfrm>
          <a:prstGeom prst="rect">
            <a:avLst/>
          </a:prstGeom>
          <a:solidFill>
            <a:srgbClr val="D0E0E3"/>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GB"/>
              <a:t>Cliente (Browser, Desktop app, Service)</a:t>
            </a:r>
            <a:endParaRPr/>
          </a:p>
        </p:txBody>
      </p:sp>
      <p:sp>
        <p:nvSpPr>
          <p:cNvPr id="225" name="Google Shape;225;p24"/>
          <p:cNvSpPr txBox="1"/>
          <p:nvPr/>
        </p:nvSpPr>
        <p:spPr>
          <a:xfrm>
            <a:off x="184375" y="1144550"/>
            <a:ext cx="2861100" cy="21666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Roboto"/>
              <a:buChar char="●"/>
            </a:pPr>
            <a:r>
              <a:rPr lang="en-GB" sz="1600">
                <a:latin typeface="Roboto"/>
                <a:ea typeface="Roboto"/>
                <a:cs typeface="Roboto"/>
                <a:sym typeface="Roboto"/>
              </a:rPr>
              <a:t>Servlets</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GB" sz="1600">
                <a:latin typeface="Roboto"/>
                <a:ea typeface="Roboto"/>
                <a:cs typeface="Roboto"/>
                <a:sym typeface="Roboto"/>
              </a:rPr>
              <a:t>JSP - JavaServer Pages</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GB" sz="1600">
                <a:latin typeface="Roboto"/>
                <a:ea typeface="Roboto"/>
                <a:cs typeface="Roboto"/>
                <a:sym typeface="Roboto"/>
              </a:rPr>
              <a:t>Filters</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GB" sz="1600">
                <a:latin typeface="Roboto"/>
                <a:ea typeface="Roboto"/>
                <a:cs typeface="Roboto"/>
                <a:sym typeface="Roboto"/>
              </a:rPr>
              <a:t>Tag Libraries</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GB" sz="1600">
                <a:latin typeface="Roboto"/>
                <a:ea typeface="Roboto"/>
                <a:cs typeface="Roboto"/>
                <a:sym typeface="Roboto"/>
              </a:rPr>
              <a:t>EJB</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GB" sz="1600">
                <a:latin typeface="Roboto"/>
                <a:ea typeface="Roboto"/>
                <a:cs typeface="Roboto"/>
                <a:sym typeface="Roboto"/>
              </a:rPr>
              <a:t>JNDI</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GB" sz="1600">
                <a:latin typeface="Roboto"/>
                <a:ea typeface="Roboto"/>
                <a:cs typeface="Roboto"/>
                <a:sym typeface="Roboto"/>
              </a:rPr>
              <a:t>JavaMail</a:t>
            </a:r>
            <a:endParaRPr sz="1600">
              <a:latin typeface="Roboto"/>
              <a:ea typeface="Roboto"/>
              <a:cs typeface="Roboto"/>
              <a:sym typeface="Roboto"/>
            </a:endParaRPr>
          </a:p>
        </p:txBody>
      </p:sp>
      <p:sp>
        <p:nvSpPr>
          <p:cNvPr id="226" name="Google Shape;226;p24"/>
          <p:cNvSpPr txBox="1"/>
          <p:nvPr/>
        </p:nvSpPr>
        <p:spPr>
          <a:xfrm>
            <a:off x="417475" y="661650"/>
            <a:ext cx="3576000" cy="7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900">
                <a:solidFill>
                  <a:schemeClr val="dk1"/>
                </a:solidFill>
              </a:rPr>
              <a:t>J2EE 1.2 - 1999</a:t>
            </a:r>
            <a:endParaRPr sz="1900"/>
          </a:p>
        </p:txBody>
      </p:sp>
      <p:sp>
        <p:nvSpPr>
          <p:cNvPr id="227" name="Google Shape;227;p24"/>
          <p:cNvSpPr txBox="1"/>
          <p:nvPr/>
        </p:nvSpPr>
        <p:spPr>
          <a:xfrm>
            <a:off x="494075" y="3308550"/>
            <a:ext cx="2329500" cy="292200"/>
          </a:xfrm>
          <a:prstGeom prst="rect">
            <a:avLst/>
          </a:prstGeom>
          <a:solidFill>
            <a:srgbClr val="0000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100">
                <a:solidFill>
                  <a:srgbClr val="FFFFFF"/>
                </a:solidFill>
              </a:rPr>
              <a:t>Aplicação J2EE</a:t>
            </a:r>
            <a:endParaRPr b="1" sz="1100">
              <a:solidFill>
                <a:srgbClr val="FFFFFF"/>
              </a:solidFill>
            </a:endParaRPr>
          </a:p>
        </p:txBody>
      </p:sp>
      <p:sp>
        <p:nvSpPr>
          <p:cNvPr id="228" name="Google Shape;228;p24"/>
          <p:cNvSpPr txBox="1"/>
          <p:nvPr/>
        </p:nvSpPr>
        <p:spPr>
          <a:xfrm>
            <a:off x="494075" y="3646264"/>
            <a:ext cx="2329500" cy="292200"/>
          </a:xfrm>
          <a:prstGeom prst="rect">
            <a:avLst/>
          </a:prstGeom>
          <a:solidFill>
            <a:srgbClr val="0000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100">
                <a:solidFill>
                  <a:srgbClr val="FFFFFF"/>
                </a:solidFill>
              </a:rPr>
              <a:t>Servidor de Aplicação</a:t>
            </a:r>
            <a:endParaRPr b="1" sz="1100">
              <a:solidFill>
                <a:srgbClr val="FFFFFF"/>
              </a:solidFill>
            </a:endParaRPr>
          </a:p>
        </p:txBody>
      </p:sp>
      <p:sp>
        <p:nvSpPr>
          <p:cNvPr id="229" name="Google Shape;229;p24"/>
          <p:cNvSpPr txBox="1"/>
          <p:nvPr/>
        </p:nvSpPr>
        <p:spPr>
          <a:xfrm>
            <a:off x="494075" y="3990393"/>
            <a:ext cx="2329500" cy="292200"/>
          </a:xfrm>
          <a:prstGeom prst="rect">
            <a:avLst/>
          </a:prstGeom>
          <a:solidFill>
            <a:srgbClr val="0000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100">
                <a:solidFill>
                  <a:srgbClr val="FFFFFF"/>
                </a:solidFill>
              </a:rPr>
              <a:t>Java Virtual Machine</a:t>
            </a:r>
            <a:endParaRPr b="1" sz="1100">
              <a:solidFill>
                <a:srgbClr val="FFFFFF"/>
              </a:solidFill>
            </a:endParaRPr>
          </a:p>
        </p:txBody>
      </p:sp>
      <p:sp>
        <p:nvSpPr>
          <p:cNvPr id="230" name="Google Shape;230;p24"/>
          <p:cNvSpPr txBox="1"/>
          <p:nvPr/>
        </p:nvSpPr>
        <p:spPr>
          <a:xfrm>
            <a:off x="494075" y="4332064"/>
            <a:ext cx="2329500" cy="292200"/>
          </a:xfrm>
          <a:prstGeom prst="rect">
            <a:avLst/>
          </a:prstGeom>
          <a:solidFill>
            <a:srgbClr val="0000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100">
                <a:solidFill>
                  <a:srgbClr val="FFFFFF"/>
                </a:solidFill>
              </a:rPr>
              <a:t>Sistema Operacional</a:t>
            </a:r>
            <a:endParaRPr b="1" sz="1100">
              <a:solidFill>
                <a:srgbClr val="FFFFFF"/>
              </a:solidFill>
            </a:endParaRPr>
          </a:p>
        </p:txBody>
      </p:sp>
      <p:sp>
        <p:nvSpPr>
          <p:cNvPr id="231" name="Google Shape;231;p24"/>
          <p:cNvSpPr txBox="1"/>
          <p:nvPr/>
        </p:nvSpPr>
        <p:spPr>
          <a:xfrm>
            <a:off x="494075" y="4668819"/>
            <a:ext cx="2329500" cy="292200"/>
          </a:xfrm>
          <a:prstGeom prst="rect">
            <a:avLst/>
          </a:prstGeom>
          <a:solidFill>
            <a:srgbClr val="0000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100">
                <a:solidFill>
                  <a:srgbClr val="FFFFFF"/>
                </a:solidFill>
              </a:rPr>
              <a:t>Hardware</a:t>
            </a:r>
            <a:endParaRPr b="1" sz="1100">
              <a:solidFill>
                <a:srgbClr val="FFFFFF"/>
              </a:solidFill>
            </a:endParaRPr>
          </a:p>
        </p:txBody>
      </p:sp>
      <p:sp>
        <p:nvSpPr>
          <p:cNvPr id="232" name="Google Shape;232;p24"/>
          <p:cNvSpPr/>
          <p:nvPr/>
        </p:nvSpPr>
        <p:spPr>
          <a:xfrm rot="5400000">
            <a:off x="5907475" y="4060088"/>
            <a:ext cx="325800" cy="236100"/>
          </a:xfrm>
          <a:prstGeom prst="leftRightArrow">
            <a:avLst>
              <a:gd fmla="val 50000" name="adj1"/>
              <a:gd fmla="val 50000" name="adj2"/>
            </a:avLst>
          </a:prstGeom>
          <a:solidFill>
            <a:srgbClr val="D0E0E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4"/>
          <p:cNvSpPr/>
          <p:nvPr/>
        </p:nvSpPr>
        <p:spPr>
          <a:xfrm rot="5400000">
            <a:off x="5907475" y="1103038"/>
            <a:ext cx="325800" cy="236100"/>
          </a:xfrm>
          <a:prstGeom prst="leftRightArrow">
            <a:avLst>
              <a:gd fmla="val 50000" name="adj1"/>
              <a:gd fmla="val 50000" name="adj2"/>
            </a:avLst>
          </a:prstGeom>
          <a:solidFill>
            <a:srgbClr val="D0E0E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5"/>
          <p:cNvSpPr txBox="1"/>
          <p:nvPr>
            <p:ph type="title"/>
          </p:nvPr>
        </p:nvSpPr>
        <p:spPr>
          <a:xfrm>
            <a:off x="0" y="-57150"/>
            <a:ext cx="4810200" cy="4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Servlets</a:t>
            </a:r>
            <a:endParaRPr/>
          </a:p>
        </p:txBody>
      </p:sp>
      <p:pic>
        <p:nvPicPr>
          <p:cNvPr id="239" name="Google Shape;239;p25"/>
          <p:cNvPicPr preferRelativeResize="0"/>
          <p:nvPr/>
        </p:nvPicPr>
        <p:blipFill>
          <a:blip r:embed="rId3">
            <a:alphaModFix/>
          </a:blip>
          <a:stretch>
            <a:fillRect/>
          </a:stretch>
        </p:blipFill>
        <p:spPr>
          <a:xfrm>
            <a:off x="152400" y="664050"/>
            <a:ext cx="8839198" cy="4327524"/>
          </a:xfrm>
          <a:prstGeom prst="rect">
            <a:avLst/>
          </a:prstGeom>
          <a:noFill/>
          <a:ln cap="flat" cmpd="sng" w="9525">
            <a:solidFill>
              <a:srgbClr val="FFFFFF"/>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6"/>
          <p:cNvSpPr txBox="1"/>
          <p:nvPr>
            <p:ph type="title"/>
          </p:nvPr>
        </p:nvSpPr>
        <p:spPr>
          <a:xfrm>
            <a:off x="0" y="-57150"/>
            <a:ext cx="4810200" cy="4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Javaserver Pages</a:t>
            </a:r>
            <a:endParaRPr/>
          </a:p>
        </p:txBody>
      </p:sp>
      <p:sp>
        <p:nvSpPr>
          <p:cNvPr id="245" name="Google Shape;245;p26"/>
          <p:cNvSpPr txBox="1"/>
          <p:nvPr/>
        </p:nvSpPr>
        <p:spPr>
          <a:xfrm>
            <a:off x="154775" y="1638900"/>
            <a:ext cx="4225500" cy="18657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GB" sz="1900"/>
              <a:t>Arquivo texto com extensão JSP</a:t>
            </a:r>
            <a:endParaRPr sz="1900"/>
          </a:p>
          <a:p>
            <a:pPr indent="-349250" lvl="0" marL="457200" rtl="0" algn="l">
              <a:spcBef>
                <a:spcPts val="0"/>
              </a:spcBef>
              <a:spcAft>
                <a:spcPts val="0"/>
              </a:spcAft>
              <a:buSzPts val="1900"/>
              <a:buChar char="●"/>
            </a:pPr>
            <a:r>
              <a:rPr lang="en-GB" sz="1900"/>
              <a:t>“Página HTML”</a:t>
            </a:r>
            <a:endParaRPr sz="1900"/>
          </a:p>
          <a:p>
            <a:pPr indent="-349250" lvl="0" marL="457200" rtl="0" algn="l">
              <a:spcBef>
                <a:spcPts val="0"/>
              </a:spcBef>
              <a:spcAft>
                <a:spcPts val="0"/>
              </a:spcAft>
              <a:buSzPts val="1900"/>
              <a:buChar char="●"/>
            </a:pPr>
            <a:r>
              <a:rPr lang="en-GB" sz="1900"/>
              <a:t>Convertida em Servlet</a:t>
            </a:r>
            <a:endParaRPr sz="1900"/>
          </a:p>
          <a:p>
            <a:pPr indent="-349250" lvl="0" marL="457200" rtl="0" algn="l">
              <a:spcBef>
                <a:spcPts val="0"/>
              </a:spcBef>
              <a:spcAft>
                <a:spcPts val="0"/>
              </a:spcAft>
              <a:buSzPts val="1900"/>
              <a:buChar char="●"/>
            </a:pPr>
            <a:r>
              <a:rPr lang="en-GB" sz="1900"/>
              <a:t>Compilada</a:t>
            </a:r>
            <a:endParaRPr sz="1900"/>
          </a:p>
        </p:txBody>
      </p:sp>
      <p:pic>
        <p:nvPicPr>
          <p:cNvPr id="246" name="Google Shape;246;p26"/>
          <p:cNvPicPr preferRelativeResize="0"/>
          <p:nvPr/>
        </p:nvPicPr>
        <p:blipFill>
          <a:blip r:embed="rId3">
            <a:alphaModFix/>
          </a:blip>
          <a:stretch>
            <a:fillRect/>
          </a:stretch>
        </p:blipFill>
        <p:spPr>
          <a:xfrm>
            <a:off x="4380275" y="961525"/>
            <a:ext cx="4458924" cy="3705927"/>
          </a:xfrm>
          <a:prstGeom prst="rect">
            <a:avLst/>
          </a:prstGeom>
          <a:noFill/>
          <a:ln cap="flat" cmpd="sng" w="9525">
            <a:solidFill>
              <a:srgbClr val="FFFFFF"/>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7"/>
          <p:cNvSpPr txBox="1"/>
          <p:nvPr>
            <p:ph type="title"/>
          </p:nvPr>
        </p:nvSpPr>
        <p:spPr>
          <a:xfrm>
            <a:off x="0" y="-57150"/>
            <a:ext cx="4810200" cy="4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Javaserver Pages</a:t>
            </a:r>
            <a:endParaRPr/>
          </a:p>
        </p:txBody>
      </p:sp>
      <p:pic>
        <p:nvPicPr>
          <p:cNvPr id="252" name="Google Shape;252;p27"/>
          <p:cNvPicPr preferRelativeResize="0"/>
          <p:nvPr/>
        </p:nvPicPr>
        <p:blipFill>
          <a:blip r:embed="rId3">
            <a:alphaModFix/>
          </a:blip>
          <a:stretch>
            <a:fillRect/>
          </a:stretch>
        </p:blipFill>
        <p:spPr>
          <a:xfrm>
            <a:off x="880700" y="684150"/>
            <a:ext cx="7158400" cy="4247000"/>
          </a:xfrm>
          <a:prstGeom prst="rect">
            <a:avLst/>
          </a:prstGeom>
          <a:noFill/>
          <a:ln cap="flat" cmpd="sng" w="9525">
            <a:solidFill>
              <a:srgbClr val="FFFFFF"/>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8"/>
          <p:cNvSpPr txBox="1"/>
          <p:nvPr>
            <p:ph type="title"/>
          </p:nvPr>
        </p:nvSpPr>
        <p:spPr>
          <a:xfrm>
            <a:off x="0" y="-57150"/>
            <a:ext cx="4810200" cy="4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JSP Tag Libs</a:t>
            </a:r>
            <a:endParaRPr/>
          </a:p>
        </p:txBody>
      </p:sp>
      <p:sp>
        <p:nvSpPr>
          <p:cNvPr id="258" name="Google Shape;258;p28"/>
          <p:cNvSpPr txBox="1"/>
          <p:nvPr/>
        </p:nvSpPr>
        <p:spPr>
          <a:xfrm>
            <a:off x="110625" y="1460100"/>
            <a:ext cx="3089700" cy="21312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GB" sz="1700"/>
              <a:t>Melhoria de legibilidade</a:t>
            </a:r>
            <a:endParaRPr sz="1700"/>
          </a:p>
          <a:p>
            <a:pPr indent="-336550" lvl="0" marL="457200" rtl="0" algn="l">
              <a:spcBef>
                <a:spcPts val="0"/>
              </a:spcBef>
              <a:spcAft>
                <a:spcPts val="0"/>
              </a:spcAft>
              <a:buSzPts val="1700"/>
              <a:buChar char="●"/>
            </a:pPr>
            <a:r>
              <a:rPr lang="en-GB" sz="1700"/>
              <a:t>Tag forEach para iteração de listas (for)</a:t>
            </a:r>
            <a:endParaRPr sz="1700"/>
          </a:p>
          <a:p>
            <a:pPr indent="-336550" lvl="0" marL="457200" rtl="0" algn="l">
              <a:spcBef>
                <a:spcPts val="0"/>
              </a:spcBef>
              <a:spcAft>
                <a:spcPts val="0"/>
              </a:spcAft>
              <a:buSzPts val="1700"/>
              <a:buChar char="●"/>
            </a:pPr>
            <a:r>
              <a:rPr lang="en-GB" sz="1700"/>
              <a:t>Tag choose (switch/case)</a:t>
            </a:r>
            <a:endParaRPr sz="1700"/>
          </a:p>
          <a:p>
            <a:pPr indent="-336550" lvl="0" marL="457200" rtl="0" algn="l">
              <a:spcBef>
                <a:spcPts val="0"/>
              </a:spcBef>
              <a:spcAft>
                <a:spcPts val="0"/>
              </a:spcAft>
              <a:buSzPts val="1700"/>
              <a:buChar char="●"/>
            </a:pPr>
            <a:r>
              <a:rPr lang="en-GB" sz="1700"/>
              <a:t>Tag if </a:t>
            </a:r>
            <a:endParaRPr sz="1700"/>
          </a:p>
          <a:p>
            <a:pPr indent="-336550" lvl="0" marL="457200" rtl="0" algn="l">
              <a:spcBef>
                <a:spcPts val="0"/>
              </a:spcBef>
              <a:spcAft>
                <a:spcPts val="0"/>
              </a:spcAft>
              <a:buSzPts val="1700"/>
              <a:buChar char="●"/>
            </a:pPr>
            <a:r>
              <a:rPr lang="en-GB" sz="1700"/>
              <a:t>Possibilidade de criar Tags</a:t>
            </a:r>
            <a:endParaRPr sz="1700"/>
          </a:p>
        </p:txBody>
      </p:sp>
      <p:pic>
        <p:nvPicPr>
          <p:cNvPr id="259" name="Google Shape;259;p28"/>
          <p:cNvPicPr preferRelativeResize="0"/>
          <p:nvPr/>
        </p:nvPicPr>
        <p:blipFill>
          <a:blip r:embed="rId3">
            <a:alphaModFix/>
          </a:blip>
          <a:stretch>
            <a:fillRect/>
          </a:stretch>
        </p:blipFill>
        <p:spPr>
          <a:xfrm>
            <a:off x="3200325" y="1130050"/>
            <a:ext cx="5638876" cy="3378542"/>
          </a:xfrm>
          <a:prstGeom prst="rect">
            <a:avLst/>
          </a:prstGeom>
          <a:noFill/>
          <a:ln cap="flat" cmpd="sng" w="9525">
            <a:solidFill>
              <a:srgbClr val="FFFFFF"/>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9"/>
          <p:cNvSpPr/>
          <p:nvPr/>
        </p:nvSpPr>
        <p:spPr>
          <a:xfrm>
            <a:off x="6249875" y="2022225"/>
            <a:ext cx="2725500" cy="25572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t>Servlet Containers</a:t>
            </a:r>
            <a:endParaRPr b="1"/>
          </a:p>
          <a:p>
            <a:pPr indent="0" lvl="0" marL="0" rtl="0" algn="ctr">
              <a:spcBef>
                <a:spcPts val="0"/>
              </a:spcBef>
              <a:spcAft>
                <a:spcPts val="0"/>
              </a:spcAft>
              <a:buNone/>
            </a:pPr>
            <a:r>
              <a:t/>
            </a:r>
            <a:endParaRPr b="1"/>
          </a:p>
          <a:p>
            <a:pPr indent="0" lvl="0" marL="0" rtl="0" algn="ctr">
              <a:spcBef>
                <a:spcPts val="0"/>
              </a:spcBef>
              <a:spcAft>
                <a:spcPts val="0"/>
              </a:spcAft>
              <a:buNone/>
            </a:pPr>
            <a:r>
              <a:t/>
            </a:r>
            <a:endParaRPr b="1"/>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265" name="Google Shape;265;p29"/>
          <p:cNvSpPr txBox="1"/>
          <p:nvPr>
            <p:ph type="title"/>
          </p:nvPr>
        </p:nvSpPr>
        <p:spPr>
          <a:xfrm>
            <a:off x="0" y="-57150"/>
            <a:ext cx="4810200" cy="4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Servidores de Aplicação</a:t>
            </a:r>
            <a:endParaRPr/>
          </a:p>
        </p:txBody>
      </p:sp>
      <p:pic>
        <p:nvPicPr>
          <p:cNvPr id="266" name="Google Shape;266;p29"/>
          <p:cNvPicPr preferRelativeResize="0"/>
          <p:nvPr/>
        </p:nvPicPr>
        <p:blipFill>
          <a:blip r:embed="rId3">
            <a:alphaModFix/>
          </a:blip>
          <a:stretch>
            <a:fillRect/>
          </a:stretch>
        </p:blipFill>
        <p:spPr>
          <a:xfrm>
            <a:off x="3160137" y="3570000"/>
            <a:ext cx="1815550" cy="1082700"/>
          </a:xfrm>
          <a:prstGeom prst="rect">
            <a:avLst/>
          </a:prstGeom>
          <a:noFill/>
          <a:ln>
            <a:noFill/>
          </a:ln>
        </p:spPr>
      </p:pic>
      <p:pic>
        <p:nvPicPr>
          <p:cNvPr id="267" name="Google Shape;267;p29"/>
          <p:cNvPicPr preferRelativeResize="0"/>
          <p:nvPr/>
        </p:nvPicPr>
        <p:blipFill>
          <a:blip r:embed="rId4">
            <a:alphaModFix/>
          </a:blip>
          <a:stretch>
            <a:fillRect/>
          </a:stretch>
        </p:blipFill>
        <p:spPr>
          <a:xfrm>
            <a:off x="3135701" y="988763"/>
            <a:ext cx="1773375" cy="1035950"/>
          </a:xfrm>
          <a:prstGeom prst="rect">
            <a:avLst/>
          </a:prstGeom>
          <a:noFill/>
          <a:ln>
            <a:noFill/>
          </a:ln>
        </p:spPr>
      </p:pic>
      <p:pic>
        <p:nvPicPr>
          <p:cNvPr id="268" name="Google Shape;268;p29"/>
          <p:cNvPicPr preferRelativeResize="0"/>
          <p:nvPr/>
        </p:nvPicPr>
        <p:blipFill>
          <a:blip r:embed="rId5">
            <a:alphaModFix/>
          </a:blip>
          <a:stretch>
            <a:fillRect/>
          </a:stretch>
        </p:blipFill>
        <p:spPr>
          <a:xfrm>
            <a:off x="3190875" y="2459900"/>
            <a:ext cx="2058875" cy="619275"/>
          </a:xfrm>
          <a:prstGeom prst="rect">
            <a:avLst/>
          </a:prstGeom>
          <a:noFill/>
          <a:ln>
            <a:noFill/>
          </a:ln>
        </p:spPr>
      </p:pic>
      <p:pic>
        <p:nvPicPr>
          <p:cNvPr id="269" name="Google Shape;269;p29"/>
          <p:cNvPicPr preferRelativeResize="0"/>
          <p:nvPr/>
        </p:nvPicPr>
        <p:blipFill>
          <a:blip r:embed="rId6">
            <a:alphaModFix/>
          </a:blip>
          <a:stretch>
            <a:fillRect/>
          </a:stretch>
        </p:blipFill>
        <p:spPr>
          <a:xfrm>
            <a:off x="6725925" y="3750200"/>
            <a:ext cx="1889850" cy="944925"/>
          </a:xfrm>
          <a:prstGeom prst="rect">
            <a:avLst/>
          </a:prstGeom>
          <a:noFill/>
          <a:ln>
            <a:noFill/>
          </a:ln>
        </p:spPr>
      </p:pic>
      <p:pic>
        <p:nvPicPr>
          <p:cNvPr id="270" name="Google Shape;270;p29"/>
          <p:cNvPicPr preferRelativeResize="0"/>
          <p:nvPr/>
        </p:nvPicPr>
        <p:blipFill rotWithShape="1">
          <a:blip r:embed="rId7">
            <a:alphaModFix/>
          </a:blip>
          <a:srcRect b="15016" l="0" r="0" t="0"/>
          <a:stretch/>
        </p:blipFill>
        <p:spPr>
          <a:xfrm>
            <a:off x="464750" y="3648975"/>
            <a:ext cx="1726000" cy="842574"/>
          </a:xfrm>
          <a:prstGeom prst="rect">
            <a:avLst/>
          </a:prstGeom>
          <a:noFill/>
          <a:ln>
            <a:noFill/>
          </a:ln>
        </p:spPr>
      </p:pic>
      <p:pic>
        <p:nvPicPr>
          <p:cNvPr id="271" name="Google Shape;271;p29"/>
          <p:cNvPicPr preferRelativeResize="0"/>
          <p:nvPr/>
        </p:nvPicPr>
        <p:blipFill>
          <a:blip r:embed="rId8">
            <a:alphaModFix/>
          </a:blip>
          <a:stretch>
            <a:fillRect/>
          </a:stretch>
        </p:blipFill>
        <p:spPr>
          <a:xfrm>
            <a:off x="495275" y="2217075"/>
            <a:ext cx="1524825" cy="1287350"/>
          </a:xfrm>
          <a:prstGeom prst="rect">
            <a:avLst/>
          </a:prstGeom>
          <a:noFill/>
          <a:ln>
            <a:noFill/>
          </a:ln>
        </p:spPr>
      </p:pic>
      <p:pic>
        <p:nvPicPr>
          <p:cNvPr id="272" name="Google Shape;272;p29"/>
          <p:cNvPicPr preferRelativeResize="0"/>
          <p:nvPr/>
        </p:nvPicPr>
        <p:blipFill>
          <a:blip r:embed="rId9">
            <a:alphaModFix/>
          </a:blip>
          <a:stretch>
            <a:fillRect/>
          </a:stretch>
        </p:blipFill>
        <p:spPr>
          <a:xfrm>
            <a:off x="6815641" y="745875"/>
            <a:ext cx="1249884" cy="944925"/>
          </a:xfrm>
          <a:prstGeom prst="rect">
            <a:avLst/>
          </a:prstGeom>
          <a:noFill/>
          <a:ln>
            <a:noFill/>
          </a:ln>
        </p:spPr>
      </p:pic>
      <p:pic>
        <p:nvPicPr>
          <p:cNvPr id="273" name="Google Shape;273;p29"/>
          <p:cNvPicPr preferRelativeResize="0"/>
          <p:nvPr/>
        </p:nvPicPr>
        <p:blipFill>
          <a:blip r:embed="rId10">
            <a:alphaModFix/>
          </a:blip>
          <a:stretch>
            <a:fillRect/>
          </a:stretch>
        </p:blipFill>
        <p:spPr>
          <a:xfrm>
            <a:off x="6725938" y="2684674"/>
            <a:ext cx="1773375" cy="962943"/>
          </a:xfrm>
          <a:prstGeom prst="rect">
            <a:avLst/>
          </a:prstGeom>
          <a:noFill/>
          <a:ln>
            <a:noFill/>
          </a:ln>
        </p:spPr>
      </p:pic>
      <p:pic>
        <p:nvPicPr>
          <p:cNvPr id="274" name="Google Shape;274;p29"/>
          <p:cNvPicPr preferRelativeResize="0"/>
          <p:nvPr/>
        </p:nvPicPr>
        <p:blipFill>
          <a:blip r:embed="rId11">
            <a:alphaModFix/>
          </a:blip>
          <a:stretch>
            <a:fillRect/>
          </a:stretch>
        </p:blipFill>
        <p:spPr>
          <a:xfrm>
            <a:off x="232401" y="816851"/>
            <a:ext cx="2308144" cy="1154100"/>
          </a:xfrm>
          <a:prstGeom prst="rect">
            <a:avLst/>
          </a:prstGeom>
          <a:noFill/>
          <a:ln>
            <a:noFill/>
          </a:ln>
        </p:spPr>
      </p:pic>
      <p:sp>
        <p:nvSpPr>
          <p:cNvPr id="275" name="Google Shape;275;p29"/>
          <p:cNvSpPr txBox="1"/>
          <p:nvPr/>
        </p:nvSpPr>
        <p:spPr>
          <a:xfrm>
            <a:off x="103225" y="4734225"/>
            <a:ext cx="4247400" cy="2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900"/>
              <a:t>Weblogic e WebSphere são os </a:t>
            </a:r>
            <a:r>
              <a:rPr i="1" lang="en-GB" sz="900"/>
              <a:t>únicos</a:t>
            </a:r>
            <a:r>
              <a:rPr i="1" lang="en-GB" sz="900"/>
              <a:t> que não são Opensource</a:t>
            </a:r>
            <a:endParaRPr i="1" sz="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0"/>
          <p:cNvSpPr txBox="1"/>
          <p:nvPr>
            <p:ph type="title"/>
          </p:nvPr>
        </p:nvSpPr>
        <p:spPr>
          <a:xfrm>
            <a:off x="0" y="-57150"/>
            <a:ext cx="4810200" cy="4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Java Enterprise Edition</a:t>
            </a:r>
            <a:endParaRPr/>
          </a:p>
        </p:txBody>
      </p:sp>
      <p:sp>
        <p:nvSpPr>
          <p:cNvPr id="281" name="Google Shape;281;p30"/>
          <p:cNvSpPr txBox="1"/>
          <p:nvPr/>
        </p:nvSpPr>
        <p:spPr>
          <a:xfrm>
            <a:off x="3946225" y="655225"/>
            <a:ext cx="5104200" cy="42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t>Web Services Technologies</a:t>
            </a:r>
            <a:endParaRPr sz="1200"/>
          </a:p>
          <a:p>
            <a:pPr indent="-304800" lvl="0" marL="457200" rtl="0" algn="l">
              <a:spcBef>
                <a:spcPts val="0"/>
              </a:spcBef>
              <a:spcAft>
                <a:spcPts val="0"/>
              </a:spcAft>
              <a:buSzPts val="1200"/>
              <a:buChar char="●"/>
            </a:pPr>
            <a:r>
              <a:rPr lang="en-GB" sz="1200"/>
              <a:t>Java API for RESTful Web Services (JAX-RS) 2.1</a:t>
            </a:r>
            <a:endParaRPr sz="1200"/>
          </a:p>
          <a:p>
            <a:pPr indent="-304800" lvl="0" marL="457200" rtl="0" algn="l">
              <a:spcBef>
                <a:spcPts val="0"/>
              </a:spcBef>
              <a:spcAft>
                <a:spcPts val="0"/>
              </a:spcAft>
              <a:buSzPts val="1200"/>
              <a:buChar char="●"/>
            </a:pPr>
            <a:r>
              <a:rPr lang="en-GB" sz="1200"/>
              <a:t>Implementing Enterprise Web Services 1.3</a:t>
            </a:r>
            <a:endParaRPr sz="1200"/>
          </a:p>
          <a:p>
            <a:pPr indent="-304800" lvl="0" marL="457200" rtl="0" algn="l">
              <a:spcBef>
                <a:spcPts val="0"/>
              </a:spcBef>
              <a:spcAft>
                <a:spcPts val="0"/>
              </a:spcAft>
              <a:buSzPts val="1200"/>
              <a:buChar char="●"/>
            </a:pPr>
            <a:r>
              <a:rPr lang="en-GB" sz="1200"/>
              <a:t>Web Services Metadata for the Java Platform 2.1</a:t>
            </a:r>
            <a:endParaRPr sz="1200"/>
          </a:p>
          <a:p>
            <a:pPr indent="-304800" lvl="0" marL="457200" rtl="0" algn="l">
              <a:spcBef>
                <a:spcPts val="0"/>
              </a:spcBef>
              <a:spcAft>
                <a:spcPts val="0"/>
              </a:spcAft>
              <a:buSzPts val="1200"/>
              <a:buChar char="●"/>
            </a:pPr>
            <a:r>
              <a:rPr lang="en-GB" sz="1200"/>
              <a:t>Java API for XML-Based RPC (JAX-RPC) 1.1 (Optional)</a:t>
            </a:r>
            <a:endParaRPr sz="1200"/>
          </a:p>
          <a:p>
            <a:pPr indent="-304800" lvl="0" marL="457200" rtl="0" algn="l">
              <a:spcBef>
                <a:spcPts val="0"/>
              </a:spcBef>
              <a:spcAft>
                <a:spcPts val="0"/>
              </a:spcAft>
              <a:buSzPts val="1200"/>
              <a:buChar char="●"/>
            </a:pPr>
            <a:r>
              <a:rPr lang="en-GB" sz="1200"/>
              <a:t>Java API for XML Registries (JAXR) 1.0 (Optional)</a:t>
            </a:r>
            <a:endParaRPr sz="1200"/>
          </a:p>
          <a:p>
            <a:pPr indent="-304800" lvl="0" marL="457200" rtl="0" algn="l">
              <a:spcBef>
                <a:spcPts val="0"/>
              </a:spcBef>
              <a:spcAft>
                <a:spcPts val="0"/>
              </a:spcAft>
              <a:buSzPts val="1200"/>
              <a:buChar char="●"/>
            </a:pPr>
            <a:r>
              <a:rPr lang="en-GB" sz="1200"/>
              <a:t>Management and Security Technologies</a:t>
            </a:r>
            <a:endParaRPr sz="1200"/>
          </a:p>
          <a:p>
            <a:pPr indent="-304800" lvl="0" marL="457200" rtl="0" algn="l">
              <a:spcBef>
                <a:spcPts val="0"/>
              </a:spcBef>
              <a:spcAft>
                <a:spcPts val="0"/>
              </a:spcAft>
              <a:buSzPts val="1200"/>
              <a:buChar char="●"/>
            </a:pPr>
            <a:r>
              <a:rPr lang="en-GB" sz="1200"/>
              <a:t>Java EE Security API 1.0</a:t>
            </a:r>
            <a:endParaRPr sz="1200"/>
          </a:p>
          <a:p>
            <a:pPr indent="-304800" lvl="0" marL="457200" rtl="0" algn="l">
              <a:spcBef>
                <a:spcPts val="0"/>
              </a:spcBef>
              <a:spcAft>
                <a:spcPts val="0"/>
              </a:spcAft>
              <a:buSzPts val="1200"/>
              <a:buChar char="●"/>
            </a:pPr>
            <a:r>
              <a:rPr lang="en-GB" sz="1200"/>
              <a:t>Java Authentication Service Provider Interface for Containers 1.1</a:t>
            </a:r>
            <a:endParaRPr sz="1200"/>
          </a:p>
          <a:p>
            <a:pPr indent="-304800" lvl="0" marL="457200" rtl="0" algn="l">
              <a:spcBef>
                <a:spcPts val="0"/>
              </a:spcBef>
              <a:spcAft>
                <a:spcPts val="0"/>
              </a:spcAft>
              <a:buSzPts val="1200"/>
              <a:buChar char="●"/>
            </a:pPr>
            <a:r>
              <a:rPr lang="en-GB" sz="1200"/>
              <a:t>Java Authorization Contract for Containers 1.5</a:t>
            </a:r>
            <a:endParaRPr sz="1200"/>
          </a:p>
          <a:p>
            <a:pPr indent="-304800" lvl="0" marL="457200" rtl="0" algn="l">
              <a:spcBef>
                <a:spcPts val="0"/>
              </a:spcBef>
              <a:spcAft>
                <a:spcPts val="0"/>
              </a:spcAft>
              <a:buSzPts val="1200"/>
              <a:buChar char="●"/>
            </a:pPr>
            <a:r>
              <a:rPr lang="en-GB" sz="1200"/>
              <a:t>Java EE Application Deployment 1.2  (Optional)</a:t>
            </a:r>
            <a:endParaRPr sz="1200"/>
          </a:p>
          <a:p>
            <a:pPr indent="-304800" lvl="0" marL="457200" rtl="0" algn="l">
              <a:spcBef>
                <a:spcPts val="0"/>
              </a:spcBef>
              <a:spcAft>
                <a:spcPts val="0"/>
              </a:spcAft>
              <a:buSzPts val="1200"/>
              <a:buChar char="●"/>
            </a:pPr>
            <a:r>
              <a:rPr lang="en-GB" sz="1200"/>
              <a:t>J2EE Management 1.1</a:t>
            </a:r>
            <a:endParaRPr sz="1200"/>
          </a:p>
          <a:p>
            <a:pPr indent="-304800" lvl="0" marL="457200" rtl="0" algn="l">
              <a:spcBef>
                <a:spcPts val="0"/>
              </a:spcBef>
              <a:spcAft>
                <a:spcPts val="0"/>
              </a:spcAft>
              <a:buSzPts val="1200"/>
              <a:buChar char="●"/>
            </a:pPr>
            <a:r>
              <a:rPr lang="en-GB" sz="1200"/>
              <a:t>Debugging Support for Other Languages 1.0</a:t>
            </a:r>
            <a:endParaRPr sz="1200"/>
          </a:p>
          <a:p>
            <a:pPr indent="-304800" lvl="0" marL="457200" rtl="0" algn="l">
              <a:spcBef>
                <a:spcPts val="0"/>
              </a:spcBef>
              <a:spcAft>
                <a:spcPts val="0"/>
              </a:spcAft>
              <a:buSzPts val="1200"/>
              <a:buChar char="●"/>
            </a:pPr>
            <a:r>
              <a:rPr lang="en-GB" sz="1200"/>
              <a:t>Java EE-related Specs in Java SE</a:t>
            </a:r>
            <a:endParaRPr sz="1200"/>
          </a:p>
          <a:p>
            <a:pPr indent="-304800" lvl="0" marL="457200" rtl="0" algn="l">
              <a:spcBef>
                <a:spcPts val="0"/>
              </a:spcBef>
              <a:spcAft>
                <a:spcPts val="0"/>
              </a:spcAft>
              <a:buSzPts val="1200"/>
              <a:buChar char="●"/>
            </a:pPr>
            <a:r>
              <a:rPr lang="en-GB" sz="1200"/>
              <a:t>Java Management Extensions (JMX) 2.0</a:t>
            </a:r>
            <a:endParaRPr sz="1200"/>
          </a:p>
          <a:p>
            <a:pPr indent="-304800" lvl="0" marL="457200" rtl="0" algn="l">
              <a:spcBef>
                <a:spcPts val="0"/>
              </a:spcBef>
              <a:spcAft>
                <a:spcPts val="0"/>
              </a:spcAft>
              <a:buSzPts val="1200"/>
              <a:buChar char="●"/>
            </a:pPr>
            <a:r>
              <a:rPr lang="en-GB" sz="1200"/>
              <a:t>SOAP with Attachments API for Java (SAAJ) Specification 1.3</a:t>
            </a:r>
            <a:endParaRPr sz="1200"/>
          </a:p>
          <a:p>
            <a:pPr indent="-304800" lvl="0" marL="457200" rtl="0" algn="l">
              <a:spcBef>
                <a:spcPts val="0"/>
              </a:spcBef>
              <a:spcAft>
                <a:spcPts val="0"/>
              </a:spcAft>
              <a:buSzPts val="1200"/>
              <a:buChar char="●"/>
            </a:pPr>
            <a:r>
              <a:rPr lang="en-GB" sz="1200"/>
              <a:t>Streaming API for XML (StAX) 1.0</a:t>
            </a:r>
            <a:endParaRPr sz="1200"/>
          </a:p>
          <a:p>
            <a:pPr indent="-304800" lvl="0" marL="457200" rtl="0" algn="l">
              <a:spcBef>
                <a:spcPts val="0"/>
              </a:spcBef>
              <a:spcAft>
                <a:spcPts val="0"/>
              </a:spcAft>
              <a:buSzPts val="1200"/>
              <a:buChar char="●"/>
            </a:pPr>
            <a:r>
              <a:rPr lang="en-GB" sz="1200"/>
              <a:t>Java API for XML Processing (JAXP) 1.6</a:t>
            </a:r>
            <a:endParaRPr sz="1200"/>
          </a:p>
          <a:p>
            <a:pPr indent="-304800" lvl="0" marL="457200" rtl="0" algn="l">
              <a:spcBef>
                <a:spcPts val="0"/>
              </a:spcBef>
              <a:spcAft>
                <a:spcPts val="0"/>
              </a:spcAft>
              <a:buSzPts val="1200"/>
              <a:buChar char="●"/>
            </a:pPr>
            <a:r>
              <a:rPr lang="en-GB" sz="1200"/>
              <a:t>Java Database Connectivity 4.0</a:t>
            </a:r>
            <a:endParaRPr sz="1200"/>
          </a:p>
          <a:p>
            <a:pPr indent="-304800" lvl="0" marL="457200" rtl="0" algn="l">
              <a:spcBef>
                <a:spcPts val="0"/>
              </a:spcBef>
              <a:spcAft>
                <a:spcPts val="0"/>
              </a:spcAft>
              <a:buSzPts val="1200"/>
              <a:buChar char="●"/>
            </a:pPr>
            <a:r>
              <a:rPr lang="en-GB" sz="1200"/>
              <a:t>Java Architecture for XML Binding (JAXB) 2.2</a:t>
            </a:r>
            <a:endParaRPr sz="1200"/>
          </a:p>
          <a:p>
            <a:pPr indent="-304800" lvl="0" marL="457200" rtl="0" algn="l">
              <a:spcBef>
                <a:spcPts val="0"/>
              </a:spcBef>
              <a:spcAft>
                <a:spcPts val="0"/>
              </a:spcAft>
              <a:buSzPts val="1200"/>
              <a:buChar char="●"/>
            </a:pPr>
            <a:r>
              <a:rPr lang="en-GB" sz="1200"/>
              <a:t>Java API for XML-Based Web Services (JAX-WS) 2.2</a:t>
            </a:r>
            <a:endParaRPr sz="1200"/>
          </a:p>
          <a:p>
            <a:pPr indent="-304800" lvl="0" marL="457200" rtl="0" algn="l">
              <a:spcBef>
                <a:spcPts val="0"/>
              </a:spcBef>
              <a:spcAft>
                <a:spcPts val="0"/>
              </a:spcAft>
              <a:buSzPts val="1200"/>
              <a:buChar char="●"/>
            </a:pPr>
            <a:r>
              <a:rPr lang="en-GB" sz="1200"/>
              <a:t>JavaBeans Activation Framework (JAF) 1.1</a:t>
            </a:r>
            <a:endParaRPr sz="1200"/>
          </a:p>
        </p:txBody>
      </p:sp>
      <p:sp>
        <p:nvSpPr>
          <p:cNvPr id="282" name="Google Shape;282;p30"/>
          <p:cNvSpPr txBox="1"/>
          <p:nvPr/>
        </p:nvSpPr>
        <p:spPr>
          <a:xfrm>
            <a:off x="110275" y="1278775"/>
            <a:ext cx="3922500" cy="29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t>Enterprise Application Technologies</a:t>
            </a:r>
            <a:endParaRPr sz="1200"/>
          </a:p>
          <a:p>
            <a:pPr indent="-304800" lvl="0" marL="457200" rtl="0" algn="l">
              <a:spcBef>
                <a:spcPts val="0"/>
              </a:spcBef>
              <a:spcAft>
                <a:spcPts val="0"/>
              </a:spcAft>
              <a:buSzPts val="1200"/>
              <a:buChar char="●"/>
            </a:pPr>
            <a:r>
              <a:rPr lang="en-GB" sz="1200"/>
              <a:t>Batch Applications for the Java Platform 1.0</a:t>
            </a:r>
            <a:endParaRPr sz="1200"/>
          </a:p>
          <a:p>
            <a:pPr indent="-304800" lvl="0" marL="457200" rtl="0" algn="l">
              <a:spcBef>
                <a:spcPts val="0"/>
              </a:spcBef>
              <a:spcAft>
                <a:spcPts val="0"/>
              </a:spcAft>
              <a:buSzPts val="1200"/>
              <a:buChar char="●"/>
            </a:pPr>
            <a:r>
              <a:rPr lang="en-GB" sz="1200"/>
              <a:t>Concurrency Utilities for Java EE 1.0</a:t>
            </a:r>
            <a:endParaRPr sz="1200"/>
          </a:p>
          <a:p>
            <a:pPr indent="-304800" lvl="0" marL="457200" rtl="0" algn="l">
              <a:spcBef>
                <a:spcPts val="0"/>
              </a:spcBef>
              <a:spcAft>
                <a:spcPts val="0"/>
              </a:spcAft>
              <a:buSzPts val="1200"/>
              <a:buChar char="●"/>
            </a:pPr>
            <a:r>
              <a:rPr lang="en-GB" sz="1200"/>
              <a:t>Contexts and Dependency Injection for Java 2.0</a:t>
            </a:r>
            <a:endParaRPr sz="1200"/>
          </a:p>
          <a:p>
            <a:pPr indent="-304800" lvl="0" marL="457200" rtl="0" algn="l">
              <a:spcBef>
                <a:spcPts val="0"/>
              </a:spcBef>
              <a:spcAft>
                <a:spcPts val="0"/>
              </a:spcAft>
              <a:buSzPts val="1200"/>
              <a:buChar char="●"/>
            </a:pPr>
            <a:r>
              <a:rPr lang="en-GB" sz="1200"/>
              <a:t>Dependency Injection for Java 1.0</a:t>
            </a:r>
            <a:endParaRPr sz="1200"/>
          </a:p>
          <a:p>
            <a:pPr indent="-304800" lvl="0" marL="457200" rtl="0" algn="l">
              <a:spcBef>
                <a:spcPts val="0"/>
              </a:spcBef>
              <a:spcAft>
                <a:spcPts val="0"/>
              </a:spcAft>
              <a:buSzPts val="1200"/>
              <a:buChar char="●"/>
            </a:pPr>
            <a:r>
              <a:rPr lang="en-GB" sz="1200"/>
              <a:t>Bean Validation 2.0</a:t>
            </a:r>
            <a:endParaRPr sz="1200"/>
          </a:p>
          <a:p>
            <a:pPr indent="-304800" lvl="0" marL="457200" rtl="0" algn="l">
              <a:spcBef>
                <a:spcPts val="0"/>
              </a:spcBef>
              <a:spcAft>
                <a:spcPts val="0"/>
              </a:spcAft>
              <a:buSzPts val="1200"/>
              <a:buChar char="●"/>
            </a:pPr>
            <a:r>
              <a:rPr lang="en-GB" sz="1200"/>
              <a:t>Enterprise JavaBeans 3.2</a:t>
            </a:r>
            <a:endParaRPr sz="1200"/>
          </a:p>
          <a:p>
            <a:pPr indent="-304800" lvl="0" marL="457200" rtl="0" algn="l">
              <a:spcBef>
                <a:spcPts val="0"/>
              </a:spcBef>
              <a:spcAft>
                <a:spcPts val="0"/>
              </a:spcAft>
              <a:buSzPts val="1200"/>
              <a:buChar char="●"/>
            </a:pPr>
            <a:r>
              <a:rPr lang="en-GB" sz="1200"/>
              <a:t>Interceptors 1.2  </a:t>
            </a:r>
            <a:endParaRPr sz="1200"/>
          </a:p>
          <a:p>
            <a:pPr indent="-304800" lvl="0" marL="457200" rtl="0" algn="l">
              <a:spcBef>
                <a:spcPts val="0"/>
              </a:spcBef>
              <a:spcAft>
                <a:spcPts val="0"/>
              </a:spcAft>
              <a:buSzPts val="1200"/>
              <a:buChar char="●"/>
            </a:pPr>
            <a:r>
              <a:rPr lang="en-GB" sz="1200"/>
              <a:t>Java EE Connector Architecture 1.7</a:t>
            </a:r>
            <a:endParaRPr sz="1200"/>
          </a:p>
          <a:p>
            <a:pPr indent="-304800" lvl="0" marL="457200" rtl="0" algn="l">
              <a:spcBef>
                <a:spcPts val="0"/>
              </a:spcBef>
              <a:spcAft>
                <a:spcPts val="0"/>
              </a:spcAft>
              <a:buSzPts val="1200"/>
              <a:buChar char="●"/>
            </a:pPr>
            <a:r>
              <a:rPr lang="en-GB" sz="1200"/>
              <a:t>Java Persistence 2.2</a:t>
            </a:r>
            <a:endParaRPr sz="1200"/>
          </a:p>
          <a:p>
            <a:pPr indent="-304800" lvl="0" marL="457200" rtl="0" algn="l">
              <a:spcBef>
                <a:spcPts val="0"/>
              </a:spcBef>
              <a:spcAft>
                <a:spcPts val="0"/>
              </a:spcAft>
              <a:buSzPts val="1200"/>
              <a:buChar char="●"/>
            </a:pPr>
            <a:r>
              <a:rPr lang="en-GB" sz="1200"/>
              <a:t>Common Annotations for the Java Platform 1.3</a:t>
            </a:r>
            <a:endParaRPr sz="1200"/>
          </a:p>
          <a:p>
            <a:pPr indent="-304800" lvl="0" marL="457200" rtl="0" algn="l">
              <a:spcBef>
                <a:spcPts val="0"/>
              </a:spcBef>
              <a:spcAft>
                <a:spcPts val="0"/>
              </a:spcAft>
              <a:buSzPts val="1200"/>
              <a:buChar char="●"/>
            </a:pPr>
            <a:r>
              <a:rPr lang="en-GB" sz="1200"/>
              <a:t>Java Message Service API 2.0</a:t>
            </a:r>
            <a:endParaRPr sz="1200"/>
          </a:p>
          <a:p>
            <a:pPr indent="-304800" lvl="0" marL="457200" rtl="0" algn="l">
              <a:spcBef>
                <a:spcPts val="0"/>
              </a:spcBef>
              <a:spcAft>
                <a:spcPts val="0"/>
              </a:spcAft>
              <a:buSzPts val="1200"/>
              <a:buChar char="●"/>
            </a:pPr>
            <a:r>
              <a:rPr lang="en-GB" sz="1200"/>
              <a:t>Java Transaction API (JTA) 1.2</a:t>
            </a:r>
            <a:endParaRPr sz="1200"/>
          </a:p>
          <a:p>
            <a:pPr indent="-304800" lvl="0" marL="457200" rtl="0" algn="l">
              <a:spcBef>
                <a:spcPts val="0"/>
              </a:spcBef>
              <a:spcAft>
                <a:spcPts val="0"/>
              </a:spcAft>
              <a:buSzPts val="1200"/>
              <a:buChar char="●"/>
            </a:pPr>
            <a:r>
              <a:rPr lang="en-GB" sz="1200"/>
              <a:t>JavaMail 1.6</a:t>
            </a:r>
            <a:endParaRPr sz="1200"/>
          </a:p>
          <a:p>
            <a:pPr indent="0" lvl="0" marL="457200" rtl="0" algn="l">
              <a:spcBef>
                <a:spcPts val="0"/>
              </a:spcBef>
              <a:spcAft>
                <a:spcPts val="0"/>
              </a:spcAft>
              <a:buNone/>
            </a:pPr>
            <a:r>
              <a:t/>
            </a:r>
            <a:endParaRPr sz="1200"/>
          </a:p>
        </p:txBody>
      </p:sp>
      <p:sp>
        <p:nvSpPr>
          <p:cNvPr id="283" name="Google Shape;283;p30"/>
          <p:cNvSpPr txBox="1"/>
          <p:nvPr/>
        </p:nvSpPr>
        <p:spPr>
          <a:xfrm>
            <a:off x="185125" y="652363"/>
            <a:ext cx="17616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JEE 8 - 2017</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1"/>
          <p:cNvSpPr txBox="1"/>
          <p:nvPr>
            <p:ph type="title"/>
          </p:nvPr>
        </p:nvSpPr>
        <p:spPr>
          <a:xfrm>
            <a:off x="0" y="-57150"/>
            <a:ext cx="4810200" cy="4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Spring Framework</a:t>
            </a:r>
            <a:endParaRPr/>
          </a:p>
        </p:txBody>
      </p:sp>
      <p:pic>
        <p:nvPicPr>
          <p:cNvPr id="289" name="Google Shape;289;p31"/>
          <p:cNvPicPr preferRelativeResize="0"/>
          <p:nvPr/>
        </p:nvPicPr>
        <p:blipFill>
          <a:blip r:embed="rId3">
            <a:alphaModFix/>
          </a:blip>
          <a:stretch>
            <a:fillRect/>
          </a:stretch>
        </p:blipFill>
        <p:spPr>
          <a:xfrm>
            <a:off x="755450" y="1238850"/>
            <a:ext cx="2412375" cy="2996750"/>
          </a:xfrm>
          <a:prstGeom prst="rect">
            <a:avLst/>
          </a:prstGeom>
          <a:noFill/>
          <a:ln>
            <a:noFill/>
          </a:ln>
          <a:effectLst>
            <a:outerShdw blurRad="57150" rotWithShape="0" algn="bl" dir="5400000" dist="19050">
              <a:srgbClr val="000000">
                <a:alpha val="50000"/>
              </a:srgbClr>
            </a:outerShdw>
          </a:effectLst>
        </p:spPr>
      </p:pic>
      <p:pic>
        <p:nvPicPr>
          <p:cNvPr id="290" name="Google Shape;290;p31"/>
          <p:cNvPicPr preferRelativeResize="0"/>
          <p:nvPr/>
        </p:nvPicPr>
        <p:blipFill rotWithShape="1">
          <a:blip r:embed="rId4">
            <a:alphaModFix/>
          </a:blip>
          <a:srcRect b="7912" l="4752" r="0" t="9408"/>
          <a:stretch/>
        </p:blipFill>
        <p:spPr>
          <a:xfrm>
            <a:off x="4008199" y="1238850"/>
            <a:ext cx="4559651" cy="3132500"/>
          </a:xfrm>
          <a:prstGeom prst="rect">
            <a:avLst/>
          </a:prstGeom>
          <a:noFill/>
          <a:ln>
            <a:noFill/>
          </a:ln>
          <a:effectLst>
            <a:outerShdw blurRad="57150" rotWithShape="0" algn="bl" dir="5400000" dist="19050">
              <a:srgbClr val="000000">
                <a:alpha val="50000"/>
              </a:srgbClr>
            </a:outerShdw>
          </a:effectLst>
        </p:spPr>
      </p:pic>
      <p:sp>
        <p:nvSpPr>
          <p:cNvPr id="291" name="Google Shape;291;p31"/>
          <p:cNvSpPr txBox="1"/>
          <p:nvPr/>
        </p:nvSpPr>
        <p:spPr>
          <a:xfrm>
            <a:off x="755450" y="743250"/>
            <a:ext cx="2226900" cy="4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Outubro de 2002</a:t>
            </a:r>
            <a:endParaRPr/>
          </a:p>
        </p:txBody>
      </p:sp>
      <p:sp>
        <p:nvSpPr>
          <p:cNvPr id="292" name="Google Shape;292;p31"/>
          <p:cNvSpPr txBox="1"/>
          <p:nvPr/>
        </p:nvSpPr>
        <p:spPr>
          <a:xfrm>
            <a:off x="840675" y="4417150"/>
            <a:ext cx="2412300" cy="5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30 mil linhas de código!!</a:t>
            </a:r>
            <a:endParaRPr>
              <a:solidFill>
                <a:schemeClr val="dk1"/>
              </a:solidFill>
            </a:endParaRPr>
          </a:p>
        </p:txBody>
      </p:sp>
      <p:sp>
        <p:nvSpPr>
          <p:cNvPr id="293" name="Google Shape;293;p31"/>
          <p:cNvSpPr txBox="1"/>
          <p:nvPr/>
        </p:nvSpPr>
        <p:spPr>
          <a:xfrm>
            <a:off x="4008200" y="743250"/>
            <a:ext cx="2226900" cy="4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Junho de 2003</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4"/>
          <p:cNvSpPr txBox="1"/>
          <p:nvPr>
            <p:ph type="title"/>
          </p:nvPr>
        </p:nvSpPr>
        <p:spPr>
          <a:xfrm>
            <a:off x="0" y="-57150"/>
            <a:ext cx="4810200" cy="4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Um pouco de História</a:t>
            </a:r>
            <a:endParaRPr/>
          </a:p>
        </p:txBody>
      </p:sp>
      <p:pic>
        <p:nvPicPr>
          <p:cNvPr id="119" name="Google Shape;119;p14"/>
          <p:cNvPicPr preferRelativeResize="0"/>
          <p:nvPr/>
        </p:nvPicPr>
        <p:blipFill>
          <a:blip r:embed="rId3">
            <a:alphaModFix/>
          </a:blip>
          <a:stretch>
            <a:fillRect/>
          </a:stretch>
        </p:blipFill>
        <p:spPr>
          <a:xfrm>
            <a:off x="1027350" y="1552371"/>
            <a:ext cx="2444550" cy="2796975"/>
          </a:xfrm>
          <a:prstGeom prst="rect">
            <a:avLst/>
          </a:prstGeom>
          <a:noFill/>
          <a:ln>
            <a:noFill/>
          </a:ln>
          <a:effectLst>
            <a:outerShdw blurRad="57150" rotWithShape="0" algn="bl" dir="5400000" dist="19050">
              <a:srgbClr val="000000">
                <a:alpha val="50000"/>
              </a:srgbClr>
            </a:outerShdw>
          </a:effectLst>
        </p:spPr>
      </p:pic>
      <p:sp>
        <p:nvSpPr>
          <p:cNvPr id="120" name="Google Shape;120;p14"/>
          <p:cNvSpPr txBox="1"/>
          <p:nvPr/>
        </p:nvSpPr>
        <p:spPr>
          <a:xfrm>
            <a:off x="736975" y="1036375"/>
            <a:ext cx="3562200" cy="5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t>1991 - Star7  (Green Project)</a:t>
            </a:r>
            <a:endParaRPr sz="2000"/>
          </a:p>
          <a:p>
            <a:pPr indent="0" lvl="0" marL="0" rtl="0" algn="l">
              <a:spcBef>
                <a:spcPts val="0"/>
              </a:spcBef>
              <a:spcAft>
                <a:spcPts val="0"/>
              </a:spcAft>
              <a:buNone/>
            </a:pPr>
            <a:r>
              <a:t/>
            </a:r>
            <a:endParaRPr i="1" sz="2000"/>
          </a:p>
        </p:txBody>
      </p:sp>
      <p:sp>
        <p:nvSpPr>
          <p:cNvPr id="121" name="Google Shape;121;p14"/>
          <p:cNvSpPr txBox="1"/>
          <p:nvPr/>
        </p:nvSpPr>
        <p:spPr>
          <a:xfrm>
            <a:off x="268700" y="4552375"/>
            <a:ext cx="25872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u="sng">
                <a:solidFill>
                  <a:schemeClr val="hlink"/>
                </a:solidFill>
                <a:hlinkClick r:id="rId4"/>
              </a:rPr>
              <a:t>https://www.youtube.com/watch?v=1CsTH9S79qI</a:t>
            </a:r>
            <a:endParaRPr sz="1100"/>
          </a:p>
        </p:txBody>
      </p:sp>
      <p:pic>
        <p:nvPicPr>
          <p:cNvPr id="122" name="Google Shape;122;p14"/>
          <p:cNvPicPr preferRelativeResize="0"/>
          <p:nvPr/>
        </p:nvPicPr>
        <p:blipFill>
          <a:blip r:embed="rId5">
            <a:alphaModFix/>
          </a:blip>
          <a:stretch>
            <a:fillRect/>
          </a:stretch>
        </p:blipFill>
        <p:spPr>
          <a:xfrm>
            <a:off x="359025" y="2678100"/>
            <a:ext cx="714375" cy="1285875"/>
          </a:xfrm>
          <a:prstGeom prst="rect">
            <a:avLst/>
          </a:prstGeom>
          <a:noFill/>
          <a:ln>
            <a:noFill/>
          </a:ln>
          <a:effectLst>
            <a:outerShdw blurRad="57150" rotWithShape="0" algn="bl" dir="5400000" dist="19050">
              <a:srgbClr val="000000">
                <a:alpha val="50000"/>
              </a:srgbClr>
            </a:outerShdw>
          </a:effectLst>
        </p:spPr>
      </p:pic>
      <p:pic>
        <p:nvPicPr>
          <p:cNvPr id="123" name="Google Shape;123;p14"/>
          <p:cNvPicPr preferRelativeResize="0"/>
          <p:nvPr/>
        </p:nvPicPr>
        <p:blipFill>
          <a:blip r:embed="rId6">
            <a:alphaModFix/>
          </a:blip>
          <a:stretch>
            <a:fillRect/>
          </a:stretch>
        </p:blipFill>
        <p:spPr>
          <a:xfrm>
            <a:off x="4688250" y="1742027"/>
            <a:ext cx="4066624" cy="2887124"/>
          </a:xfrm>
          <a:prstGeom prst="rect">
            <a:avLst/>
          </a:prstGeom>
          <a:noFill/>
          <a:ln>
            <a:noFill/>
          </a:ln>
          <a:effectLst>
            <a:outerShdw blurRad="57150" rotWithShape="0" algn="bl" dir="5400000" dist="19050">
              <a:srgbClr val="000000">
                <a:alpha val="50000"/>
              </a:srgbClr>
            </a:outerShdw>
          </a:effectLst>
        </p:spPr>
      </p:pic>
      <p:sp>
        <p:nvSpPr>
          <p:cNvPr id="124" name="Google Shape;124;p14"/>
          <p:cNvSpPr txBox="1"/>
          <p:nvPr/>
        </p:nvSpPr>
        <p:spPr>
          <a:xfrm>
            <a:off x="5120875" y="1004525"/>
            <a:ext cx="3562200" cy="5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t>1993 - Navegador Mosaic</a:t>
            </a:r>
            <a:endParaRPr sz="2000"/>
          </a:p>
          <a:p>
            <a:pPr indent="0" lvl="0" marL="0" rtl="0" algn="l">
              <a:spcBef>
                <a:spcPts val="0"/>
              </a:spcBef>
              <a:spcAft>
                <a:spcPts val="0"/>
              </a:spcAft>
              <a:buNone/>
            </a:pPr>
            <a:r>
              <a:t/>
            </a:r>
            <a:endParaRPr i="1" sz="1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2"/>
          <p:cNvSpPr txBox="1"/>
          <p:nvPr>
            <p:ph type="title"/>
          </p:nvPr>
        </p:nvSpPr>
        <p:spPr>
          <a:xfrm>
            <a:off x="0" y="-57150"/>
            <a:ext cx="4810200" cy="4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Spring Framework</a:t>
            </a:r>
            <a:endParaRPr/>
          </a:p>
        </p:txBody>
      </p:sp>
      <p:pic>
        <p:nvPicPr>
          <p:cNvPr id="299" name="Google Shape;299;p32"/>
          <p:cNvPicPr preferRelativeResize="0"/>
          <p:nvPr/>
        </p:nvPicPr>
        <p:blipFill>
          <a:blip r:embed="rId3">
            <a:alphaModFix/>
          </a:blip>
          <a:stretch>
            <a:fillRect/>
          </a:stretch>
        </p:blipFill>
        <p:spPr>
          <a:xfrm>
            <a:off x="131874" y="1138525"/>
            <a:ext cx="4905050" cy="3890675"/>
          </a:xfrm>
          <a:prstGeom prst="rect">
            <a:avLst/>
          </a:prstGeom>
          <a:noFill/>
          <a:ln cap="flat" cmpd="sng" w="9525">
            <a:solidFill>
              <a:srgbClr val="FFFFFF"/>
            </a:solidFill>
            <a:prstDash val="solid"/>
            <a:round/>
            <a:headEnd len="sm" w="sm" type="none"/>
            <a:tailEnd len="sm" w="sm" type="none"/>
          </a:ln>
          <a:effectLst>
            <a:outerShdw blurRad="57150" rotWithShape="0" algn="bl" dir="5400000" dist="19050">
              <a:srgbClr val="000000">
                <a:alpha val="50000"/>
              </a:srgbClr>
            </a:outerShdw>
          </a:effectLst>
        </p:spPr>
      </p:pic>
      <p:pic>
        <p:nvPicPr>
          <p:cNvPr id="300" name="Google Shape;300;p32"/>
          <p:cNvPicPr preferRelativeResize="0"/>
          <p:nvPr/>
        </p:nvPicPr>
        <p:blipFill>
          <a:blip r:embed="rId4">
            <a:alphaModFix/>
          </a:blip>
          <a:stretch>
            <a:fillRect/>
          </a:stretch>
        </p:blipFill>
        <p:spPr>
          <a:xfrm>
            <a:off x="4375050" y="2476501"/>
            <a:ext cx="4653201" cy="2396000"/>
          </a:xfrm>
          <a:prstGeom prst="rect">
            <a:avLst/>
          </a:prstGeom>
          <a:noFill/>
          <a:ln cap="flat" cmpd="sng" w="9525">
            <a:solidFill>
              <a:srgbClr val="FFFFFF"/>
            </a:solidFill>
            <a:prstDash val="solid"/>
            <a:round/>
            <a:headEnd len="sm" w="sm" type="none"/>
            <a:tailEnd len="sm" w="sm" type="none"/>
          </a:ln>
          <a:effectLst>
            <a:outerShdw blurRad="57150" rotWithShape="0" algn="bl" dir="5400000" dist="19050">
              <a:srgbClr val="000000">
                <a:alpha val="50000"/>
              </a:srgbClr>
            </a:outerShdw>
          </a:effectLst>
        </p:spPr>
      </p:pic>
      <p:sp>
        <p:nvSpPr>
          <p:cNvPr id="301" name="Google Shape;301;p32"/>
          <p:cNvSpPr txBox="1"/>
          <p:nvPr/>
        </p:nvSpPr>
        <p:spPr>
          <a:xfrm>
            <a:off x="162225" y="752175"/>
            <a:ext cx="4247400" cy="4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Consulta no banco com JDBC:</a:t>
            </a:r>
            <a:endParaRPr/>
          </a:p>
        </p:txBody>
      </p:sp>
      <p:sp>
        <p:nvSpPr>
          <p:cNvPr id="302" name="Google Shape;302;p32"/>
          <p:cNvSpPr txBox="1"/>
          <p:nvPr/>
        </p:nvSpPr>
        <p:spPr>
          <a:xfrm>
            <a:off x="5125075" y="1849725"/>
            <a:ext cx="34116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Consulta no banco com Spring Framework usando JdbcTemplate: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3"/>
          <p:cNvSpPr txBox="1"/>
          <p:nvPr>
            <p:ph type="title"/>
          </p:nvPr>
        </p:nvSpPr>
        <p:spPr>
          <a:xfrm>
            <a:off x="0" y="-57150"/>
            <a:ext cx="4810200" cy="4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Spring Framework</a:t>
            </a:r>
            <a:endParaRPr/>
          </a:p>
        </p:txBody>
      </p:sp>
      <p:pic>
        <p:nvPicPr>
          <p:cNvPr id="308" name="Google Shape;308;p33"/>
          <p:cNvPicPr preferRelativeResize="0"/>
          <p:nvPr/>
        </p:nvPicPr>
        <p:blipFill>
          <a:blip r:embed="rId3">
            <a:alphaModFix/>
          </a:blip>
          <a:stretch>
            <a:fillRect/>
          </a:stretch>
        </p:blipFill>
        <p:spPr>
          <a:xfrm>
            <a:off x="78650" y="2684775"/>
            <a:ext cx="3708151" cy="2361825"/>
          </a:xfrm>
          <a:prstGeom prst="rect">
            <a:avLst/>
          </a:prstGeom>
          <a:noFill/>
          <a:ln>
            <a:noFill/>
          </a:ln>
          <a:effectLst>
            <a:outerShdw blurRad="57150" rotWithShape="0" algn="bl" dir="5400000" dist="19050">
              <a:srgbClr val="000000">
                <a:alpha val="50000"/>
              </a:srgbClr>
            </a:outerShdw>
          </a:effectLst>
        </p:spPr>
      </p:pic>
      <p:pic>
        <p:nvPicPr>
          <p:cNvPr id="309" name="Google Shape;309;p33"/>
          <p:cNvPicPr preferRelativeResize="0"/>
          <p:nvPr/>
        </p:nvPicPr>
        <p:blipFill>
          <a:blip r:embed="rId4">
            <a:alphaModFix/>
          </a:blip>
          <a:stretch>
            <a:fillRect/>
          </a:stretch>
        </p:blipFill>
        <p:spPr>
          <a:xfrm>
            <a:off x="2035275" y="1660874"/>
            <a:ext cx="3011275" cy="2706901"/>
          </a:xfrm>
          <a:prstGeom prst="rect">
            <a:avLst/>
          </a:prstGeom>
          <a:noFill/>
          <a:ln>
            <a:noFill/>
          </a:ln>
          <a:effectLst>
            <a:outerShdw blurRad="57150" rotWithShape="0" algn="bl" dir="5400000" dist="19050">
              <a:srgbClr val="000000">
                <a:alpha val="50000"/>
              </a:srgbClr>
            </a:outerShdw>
          </a:effectLst>
        </p:spPr>
      </p:pic>
      <p:pic>
        <p:nvPicPr>
          <p:cNvPr id="310" name="Google Shape;310;p33"/>
          <p:cNvPicPr preferRelativeResize="0"/>
          <p:nvPr/>
        </p:nvPicPr>
        <p:blipFill>
          <a:blip r:embed="rId5">
            <a:alphaModFix/>
          </a:blip>
          <a:stretch>
            <a:fillRect/>
          </a:stretch>
        </p:blipFill>
        <p:spPr>
          <a:xfrm>
            <a:off x="3667375" y="1200893"/>
            <a:ext cx="3011275" cy="2741708"/>
          </a:xfrm>
          <a:prstGeom prst="rect">
            <a:avLst/>
          </a:prstGeom>
          <a:noFill/>
          <a:ln>
            <a:noFill/>
          </a:ln>
          <a:effectLst>
            <a:outerShdw blurRad="57150" rotWithShape="0" algn="bl" dir="5400000" dist="19050">
              <a:srgbClr val="000000">
                <a:alpha val="50000"/>
              </a:srgbClr>
            </a:outerShdw>
          </a:effectLst>
        </p:spPr>
      </p:pic>
      <p:pic>
        <p:nvPicPr>
          <p:cNvPr id="311" name="Google Shape;311;p33"/>
          <p:cNvPicPr preferRelativeResize="0"/>
          <p:nvPr/>
        </p:nvPicPr>
        <p:blipFill>
          <a:blip r:embed="rId6">
            <a:alphaModFix/>
          </a:blip>
          <a:stretch>
            <a:fillRect/>
          </a:stretch>
        </p:blipFill>
        <p:spPr>
          <a:xfrm>
            <a:off x="5825625" y="678425"/>
            <a:ext cx="3198676" cy="2776525"/>
          </a:xfrm>
          <a:prstGeom prst="rect">
            <a:avLst/>
          </a:prstGeom>
          <a:noFill/>
          <a:ln>
            <a:noFill/>
          </a:ln>
          <a:effectLst>
            <a:outerShdw blurRad="57150" rotWithShape="0" algn="bl" dir="5400000" dist="19050">
              <a:srgbClr val="000000">
                <a:alpha val="50000"/>
              </a:srgbClr>
            </a:outerShdw>
          </a:effectLst>
        </p:spPr>
      </p:pic>
      <p:sp>
        <p:nvSpPr>
          <p:cNvPr id="312" name="Google Shape;312;p33"/>
          <p:cNvSpPr txBox="1"/>
          <p:nvPr/>
        </p:nvSpPr>
        <p:spPr>
          <a:xfrm>
            <a:off x="78650" y="678425"/>
            <a:ext cx="6459900" cy="117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Mais informações sobre as features das versões do Spring Framework</a:t>
            </a:r>
            <a:endParaRPr/>
          </a:p>
          <a:p>
            <a:pPr indent="0" lvl="0" marL="0" rtl="0" algn="l">
              <a:spcBef>
                <a:spcPts val="0"/>
              </a:spcBef>
              <a:spcAft>
                <a:spcPts val="0"/>
              </a:spcAft>
              <a:buNone/>
            </a:pPr>
            <a:r>
              <a:rPr lang="en-GB" u="sng">
                <a:solidFill>
                  <a:schemeClr val="hlink"/>
                </a:solidFill>
                <a:hlinkClick r:id="rId7"/>
              </a:rPr>
              <a:t>http://springtutorials.com/introduction-to-spring-modules/</a:t>
            </a:r>
            <a:r>
              <a:rPr lang="en-GB"/>
              <a:t>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4"/>
          <p:cNvSpPr txBox="1"/>
          <p:nvPr>
            <p:ph type="title"/>
          </p:nvPr>
        </p:nvSpPr>
        <p:spPr>
          <a:xfrm>
            <a:off x="0" y="-57150"/>
            <a:ext cx="4810200" cy="4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Spring Boot</a:t>
            </a:r>
            <a:endParaRPr/>
          </a:p>
        </p:txBody>
      </p:sp>
      <p:sp>
        <p:nvSpPr>
          <p:cNvPr id="318" name="Google Shape;318;p34"/>
          <p:cNvSpPr txBox="1"/>
          <p:nvPr/>
        </p:nvSpPr>
        <p:spPr>
          <a:xfrm>
            <a:off x="88125" y="1416175"/>
            <a:ext cx="4195500" cy="1324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Microframework</a:t>
            </a:r>
            <a:endParaRPr/>
          </a:p>
          <a:p>
            <a:pPr indent="-317500" lvl="0" marL="457200" rtl="0" algn="l">
              <a:spcBef>
                <a:spcPts val="0"/>
              </a:spcBef>
              <a:spcAft>
                <a:spcPts val="0"/>
              </a:spcAft>
              <a:buSzPts val="1400"/>
              <a:buChar char="●"/>
            </a:pPr>
            <a:r>
              <a:rPr lang="en-GB"/>
              <a:t>Utiliza o “eco-sistema” do Spring Framework</a:t>
            </a:r>
            <a:endParaRPr/>
          </a:p>
          <a:p>
            <a:pPr indent="-317500" lvl="0" marL="457200" rtl="0" algn="l">
              <a:spcBef>
                <a:spcPts val="0"/>
              </a:spcBef>
              <a:spcAft>
                <a:spcPts val="0"/>
              </a:spcAft>
              <a:buSzPts val="1400"/>
              <a:buChar char="●"/>
            </a:pPr>
            <a:r>
              <a:rPr i="1" lang="en-GB"/>
              <a:t>Convenção sobre Configuração</a:t>
            </a:r>
            <a:endParaRPr i="1"/>
          </a:p>
          <a:p>
            <a:pPr indent="-317500" lvl="0" marL="457200" rtl="0" algn="l">
              <a:spcBef>
                <a:spcPts val="0"/>
              </a:spcBef>
              <a:spcAft>
                <a:spcPts val="0"/>
              </a:spcAft>
              <a:buSzPts val="1400"/>
              <a:buChar char="●"/>
            </a:pPr>
            <a:r>
              <a:rPr lang="en-GB"/>
              <a:t>Baseado em POJOs - Plain Old Java Object </a:t>
            </a:r>
            <a:endParaRPr/>
          </a:p>
        </p:txBody>
      </p:sp>
      <p:sp>
        <p:nvSpPr>
          <p:cNvPr id="319" name="Google Shape;319;p34"/>
          <p:cNvSpPr/>
          <p:nvPr/>
        </p:nvSpPr>
        <p:spPr>
          <a:xfrm>
            <a:off x="1705925" y="2971825"/>
            <a:ext cx="1563300" cy="1047300"/>
          </a:xfrm>
          <a:prstGeom prst="roundRect">
            <a:avLst>
              <a:gd fmla="val 16667" name="adj"/>
            </a:avLst>
          </a:prstGeom>
          <a:solidFill>
            <a:srgbClr val="FFF2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GB"/>
              <a:t>Controller</a:t>
            </a:r>
            <a:endParaRPr/>
          </a:p>
          <a:p>
            <a:pPr indent="0" lvl="0" marL="0" rtl="0" algn="ctr">
              <a:spcBef>
                <a:spcPts val="0"/>
              </a:spcBef>
              <a:spcAft>
                <a:spcPts val="0"/>
              </a:spcAft>
              <a:buNone/>
            </a:pPr>
            <a:r>
              <a:rPr lang="en-GB" sz="1000"/>
              <a:t>Cuida de requisições e interface com clientes</a:t>
            </a:r>
            <a:endParaRPr sz="1000"/>
          </a:p>
        </p:txBody>
      </p:sp>
      <p:sp>
        <p:nvSpPr>
          <p:cNvPr id="320" name="Google Shape;320;p34"/>
          <p:cNvSpPr/>
          <p:nvPr/>
        </p:nvSpPr>
        <p:spPr>
          <a:xfrm>
            <a:off x="3790350" y="2971825"/>
            <a:ext cx="1563300" cy="1047300"/>
          </a:xfrm>
          <a:prstGeom prst="roundRect">
            <a:avLst>
              <a:gd fmla="val 16667" name="adj"/>
            </a:avLst>
          </a:prstGeom>
          <a:solidFill>
            <a:srgbClr val="D9EAD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GB"/>
              <a:t>Service</a:t>
            </a:r>
            <a:endParaRPr/>
          </a:p>
          <a:p>
            <a:pPr indent="0" lvl="0" marL="0" rtl="0" algn="ctr">
              <a:spcBef>
                <a:spcPts val="0"/>
              </a:spcBef>
              <a:spcAft>
                <a:spcPts val="0"/>
              </a:spcAft>
              <a:buNone/>
            </a:pPr>
            <a:r>
              <a:rPr lang="en-GB" sz="1000"/>
              <a:t>Responsável pelas regras de negócio e outra integrações</a:t>
            </a:r>
            <a:endParaRPr sz="1000"/>
          </a:p>
        </p:txBody>
      </p:sp>
      <p:sp>
        <p:nvSpPr>
          <p:cNvPr id="321" name="Google Shape;321;p34"/>
          <p:cNvSpPr/>
          <p:nvPr/>
        </p:nvSpPr>
        <p:spPr>
          <a:xfrm>
            <a:off x="5874775" y="2971825"/>
            <a:ext cx="1563300" cy="1047300"/>
          </a:xfrm>
          <a:prstGeom prst="roundRect">
            <a:avLst>
              <a:gd fmla="val 16667" name="adj"/>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GB"/>
              <a:t>Repository</a:t>
            </a:r>
            <a:endParaRPr/>
          </a:p>
          <a:p>
            <a:pPr indent="0" lvl="0" marL="0" rtl="0" algn="ctr">
              <a:spcBef>
                <a:spcPts val="0"/>
              </a:spcBef>
              <a:spcAft>
                <a:spcPts val="0"/>
              </a:spcAft>
              <a:buNone/>
            </a:pPr>
            <a:r>
              <a:rPr lang="en-GB" sz="1000"/>
              <a:t>Armazenamento e recuperação de dados (Banco SQL/NoSQL)</a:t>
            </a:r>
            <a:endParaRPr sz="1000"/>
          </a:p>
        </p:txBody>
      </p:sp>
      <p:sp>
        <p:nvSpPr>
          <p:cNvPr id="322" name="Google Shape;322;p34"/>
          <p:cNvSpPr/>
          <p:nvPr/>
        </p:nvSpPr>
        <p:spPr>
          <a:xfrm>
            <a:off x="3308538" y="3388525"/>
            <a:ext cx="442500" cy="213900"/>
          </a:xfrm>
          <a:prstGeom prst="leftRightArrow">
            <a:avLst>
              <a:gd fmla="val 50000" name="adj1"/>
              <a:gd fmla="val 50000" name="adj2"/>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4"/>
          <p:cNvSpPr/>
          <p:nvPr/>
        </p:nvSpPr>
        <p:spPr>
          <a:xfrm>
            <a:off x="5392950" y="3388525"/>
            <a:ext cx="442500" cy="213900"/>
          </a:xfrm>
          <a:prstGeom prst="leftRightArrow">
            <a:avLst>
              <a:gd fmla="val 50000" name="adj1"/>
              <a:gd fmla="val 50000" name="adj2"/>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4"/>
          <p:cNvSpPr/>
          <p:nvPr/>
        </p:nvSpPr>
        <p:spPr>
          <a:xfrm>
            <a:off x="250725" y="3141475"/>
            <a:ext cx="708000" cy="7080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a:t>Client</a:t>
            </a:r>
            <a:endParaRPr/>
          </a:p>
        </p:txBody>
      </p:sp>
      <p:grpSp>
        <p:nvGrpSpPr>
          <p:cNvPr id="325" name="Google Shape;325;p34"/>
          <p:cNvGrpSpPr/>
          <p:nvPr/>
        </p:nvGrpSpPr>
        <p:grpSpPr>
          <a:xfrm>
            <a:off x="1014000" y="3120686"/>
            <a:ext cx="663600" cy="733800"/>
            <a:chOff x="1014000" y="2989025"/>
            <a:chExt cx="663600" cy="733800"/>
          </a:xfrm>
        </p:grpSpPr>
        <p:cxnSp>
          <p:nvCxnSpPr>
            <p:cNvPr id="326" name="Google Shape;326;p34"/>
            <p:cNvCxnSpPr/>
            <p:nvPr/>
          </p:nvCxnSpPr>
          <p:spPr>
            <a:xfrm>
              <a:off x="1143000" y="3266775"/>
              <a:ext cx="405600" cy="0"/>
            </a:xfrm>
            <a:prstGeom prst="straightConnector1">
              <a:avLst/>
            </a:prstGeom>
            <a:noFill/>
            <a:ln cap="flat" cmpd="sng" w="9525">
              <a:solidFill>
                <a:schemeClr val="dk2"/>
              </a:solidFill>
              <a:prstDash val="solid"/>
              <a:round/>
              <a:headEnd len="med" w="med" type="none"/>
              <a:tailEnd len="med" w="med" type="triangle"/>
            </a:ln>
          </p:spPr>
        </p:cxnSp>
        <p:cxnSp>
          <p:nvCxnSpPr>
            <p:cNvPr id="327" name="Google Shape;327;p34"/>
            <p:cNvCxnSpPr/>
            <p:nvPr/>
          </p:nvCxnSpPr>
          <p:spPr>
            <a:xfrm>
              <a:off x="1129525" y="3706775"/>
              <a:ext cx="405600" cy="0"/>
            </a:xfrm>
            <a:prstGeom prst="straightConnector1">
              <a:avLst/>
            </a:prstGeom>
            <a:noFill/>
            <a:ln cap="flat" cmpd="sng" w="9525">
              <a:solidFill>
                <a:schemeClr val="dk2"/>
              </a:solidFill>
              <a:prstDash val="solid"/>
              <a:round/>
              <a:headEnd len="med" w="med" type="triangle"/>
              <a:tailEnd len="med" w="med" type="none"/>
            </a:ln>
          </p:spPr>
        </p:cxnSp>
        <p:sp>
          <p:nvSpPr>
            <p:cNvPr id="328" name="Google Shape;328;p34"/>
            <p:cNvSpPr txBox="1"/>
            <p:nvPr/>
          </p:nvSpPr>
          <p:spPr>
            <a:xfrm>
              <a:off x="1014000" y="2989025"/>
              <a:ext cx="6636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t>Request</a:t>
              </a:r>
              <a:endParaRPr sz="800"/>
            </a:p>
          </p:txBody>
        </p:sp>
        <p:sp>
          <p:nvSpPr>
            <p:cNvPr id="329" name="Google Shape;329;p34"/>
            <p:cNvSpPr txBox="1"/>
            <p:nvPr/>
          </p:nvSpPr>
          <p:spPr>
            <a:xfrm>
              <a:off x="1014000" y="3446225"/>
              <a:ext cx="6636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t>Response</a:t>
              </a:r>
              <a:endParaRPr sz="800"/>
            </a:p>
          </p:txBody>
        </p:sp>
      </p:grpSp>
      <p:sp>
        <p:nvSpPr>
          <p:cNvPr id="330" name="Google Shape;330;p34"/>
          <p:cNvSpPr/>
          <p:nvPr/>
        </p:nvSpPr>
        <p:spPr>
          <a:xfrm>
            <a:off x="7949375" y="3141475"/>
            <a:ext cx="906900" cy="708000"/>
          </a:xfrm>
          <a:prstGeom prst="can">
            <a:avLst>
              <a:gd fmla="val 25000" name="adj"/>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GB"/>
              <a:t>Data Base</a:t>
            </a:r>
            <a:endParaRPr/>
          </a:p>
        </p:txBody>
      </p:sp>
      <p:sp>
        <p:nvSpPr>
          <p:cNvPr id="331" name="Google Shape;331;p34"/>
          <p:cNvSpPr/>
          <p:nvPr/>
        </p:nvSpPr>
        <p:spPr>
          <a:xfrm>
            <a:off x="7472475" y="3388525"/>
            <a:ext cx="442500" cy="213900"/>
          </a:xfrm>
          <a:prstGeom prst="leftRightArrow">
            <a:avLst>
              <a:gd fmla="val 50000" name="adj1"/>
              <a:gd fmla="val 50000" name="adj2"/>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4"/>
          <p:cNvSpPr txBox="1"/>
          <p:nvPr/>
        </p:nvSpPr>
        <p:spPr>
          <a:xfrm>
            <a:off x="88125" y="715350"/>
            <a:ext cx="88938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GB"/>
              <a:t>É u</a:t>
            </a:r>
            <a:r>
              <a:rPr b="1" i="1" lang="en-GB"/>
              <a:t>ma boa plataforma para desenvolvedores Java desenvolverem uma aplicação Spring independente e pronta para produção que você pode simplesmente "roda".</a:t>
            </a:r>
            <a:endParaRPr b="1" i="1"/>
          </a:p>
          <a:p>
            <a:pPr indent="0" lvl="0" marL="0" rtl="0" algn="l">
              <a:spcBef>
                <a:spcPts val="0"/>
              </a:spcBef>
              <a:spcAft>
                <a:spcPts val="0"/>
              </a:spcAft>
              <a:buNone/>
            </a:pPr>
            <a:r>
              <a:t/>
            </a:r>
            <a:endParaRPr b="1" i="1"/>
          </a:p>
        </p:txBody>
      </p:sp>
      <p:sp>
        <p:nvSpPr>
          <p:cNvPr id="333" name="Google Shape;333;p34"/>
          <p:cNvSpPr txBox="1"/>
          <p:nvPr/>
        </p:nvSpPr>
        <p:spPr>
          <a:xfrm>
            <a:off x="4878625" y="1419650"/>
            <a:ext cx="4195500" cy="162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t>V</a:t>
            </a:r>
            <a:r>
              <a:rPr b="1" lang="en-GB"/>
              <a:t>antagens</a:t>
            </a:r>
            <a:endParaRPr b="1"/>
          </a:p>
          <a:p>
            <a:pPr indent="-317500" lvl="0" marL="457200" rtl="0" algn="l">
              <a:spcBef>
                <a:spcPts val="0"/>
              </a:spcBef>
              <a:spcAft>
                <a:spcPts val="0"/>
              </a:spcAft>
              <a:buSzPts val="1400"/>
              <a:buChar char="●"/>
            </a:pPr>
            <a:r>
              <a:rPr lang="en-GB"/>
              <a:t>Começar com configurações mínimas </a:t>
            </a:r>
            <a:endParaRPr/>
          </a:p>
          <a:p>
            <a:pPr indent="-317500" lvl="0" marL="457200" rtl="0" algn="l">
              <a:spcBef>
                <a:spcPts val="0"/>
              </a:spcBef>
              <a:spcAft>
                <a:spcPts val="0"/>
              </a:spcAft>
              <a:buSzPts val="1400"/>
              <a:buChar char="●"/>
            </a:pPr>
            <a:r>
              <a:rPr lang="en-GB"/>
              <a:t>Fácil de entender e desenvolver</a:t>
            </a:r>
            <a:endParaRPr/>
          </a:p>
          <a:p>
            <a:pPr indent="-317500" lvl="0" marL="457200" rtl="0" algn="l">
              <a:spcBef>
                <a:spcPts val="0"/>
              </a:spcBef>
              <a:spcAft>
                <a:spcPts val="0"/>
              </a:spcAft>
              <a:buSzPts val="1400"/>
              <a:buChar char="●"/>
            </a:pPr>
            <a:r>
              <a:rPr lang="en-GB"/>
              <a:t>Aumento de produtividade</a:t>
            </a:r>
            <a:endParaRPr/>
          </a:p>
          <a:p>
            <a:pPr indent="-317500" lvl="0" marL="457200" rtl="0" algn="l">
              <a:spcBef>
                <a:spcPts val="0"/>
              </a:spcBef>
              <a:spcAft>
                <a:spcPts val="0"/>
              </a:spcAft>
              <a:buSzPts val="1400"/>
              <a:buChar char="●"/>
            </a:pPr>
            <a:r>
              <a:rPr lang="en-GB"/>
              <a:t>Reduzir o tempo de desenvolvimento</a:t>
            </a:r>
            <a:endParaRPr/>
          </a:p>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5"/>
          <p:cNvSpPr txBox="1"/>
          <p:nvPr>
            <p:ph type="title"/>
          </p:nvPr>
        </p:nvSpPr>
        <p:spPr>
          <a:xfrm>
            <a:off x="0" y="-57150"/>
            <a:ext cx="4810200" cy="4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Spring Boot</a:t>
            </a:r>
            <a:endParaRPr/>
          </a:p>
        </p:txBody>
      </p:sp>
      <p:pic>
        <p:nvPicPr>
          <p:cNvPr id="339" name="Google Shape;339;p35"/>
          <p:cNvPicPr preferRelativeResize="0"/>
          <p:nvPr/>
        </p:nvPicPr>
        <p:blipFill>
          <a:blip r:embed="rId3">
            <a:alphaModFix/>
          </a:blip>
          <a:stretch>
            <a:fillRect/>
          </a:stretch>
        </p:blipFill>
        <p:spPr>
          <a:xfrm>
            <a:off x="181900" y="1913525"/>
            <a:ext cx="2515500" cy="1595007"/>
          </a:xfrm>
          <a:prstGeom prst="rect">
            <a:avLst/>
          </a:prstGeom>
          <a:noFill/>
          <a:ln cap="flat" cmpd="sng" w="9525">
            <a:solidFill>
              <a:srgbClr val="FFFFFF"/>
            </a:solidFill>
            <a:prstDash val="solid"/>
            <a:round/>
            <a:headEnd len="sm" w="sm" type="none"/>
            <a:tailEnd len="sm" w="sm" type="none"/>
          </a:ln>
          <a:effectLst>
            <a:outerShdw blurRad="57150" rotWithShape="0" algn="bl" dir="5400000" dist="19050">
              <a:srgbClr val="000000">
                <a:alpha val="50000"/>
              </a:srgbClr>
            </a:outerShdw>
          </a:effectLst>
        </p:spPr>
      </p:pic>
      <p:pic>
        <p:nvPicPr>
          <p:cNvPr id="340" name="Google Shape;340;p35"/>
          <p:cNvPicPr preferRelativeResize="0"/>
          <p:nvPr/>
        </p:nvPicPr>
        <p:blipFill>
          <a:blip r:embed="rId4">
            <a:alphaModFix/>
          </a:blip>
          <a:stretch>
            <a:fillRect/>
          </a:stretch>
        </p:blipFill>
        <p:spPr>
          <a:xfrm>
            <a:off x="2987300" y="1913525"/>
            <a:ext cx="2515500" cy="1612712"/>
          </a:xfrm>
          <a:prstGeom prst="rect">
            <a:avLst/>
          </a:prstGeom>
          <a:noFill/>
          <a:ln cap="flat" cmpd="sng" w="9525">
            <a:solidFill>
              <a:srgbClr val="FFFFFF"/>
            </a:solidFill>
            <a:prstDash val="solid"/>
            <a:round/>
            <a:headEnd len="sm" w="sm" type="none"/>
            <a:tailEnd len="sm" w="sm" type="none"/>
          </a:ln>
          <a:effectLst>
            <a:outerShdw blurRad="57150" rotWithShape="0" algn="bl" dir="5400000" dist="19050">
              <a:srgbClr val="000000">
                <a:alpha val="50000"/>
              </a:srgbClr>
            </a:outerShdw>
          </a:effectLst>
        </p:spPr>
      </p:pic>
      <p:pic>
        <p:nvPicPr>
          <p:cNvPr id="341" name="Google Shape;341;p35"/>
          <p:cNvPicPr preferRelativeResize="0"/>
          <p:nvPr/>
        </p:nvPicPr>
        <p:blipFill>
          <a:blip r:embed="rId5">
            <a:alphaModFix/>
          </a:blip>
          <a:stretch>
            <a:fillRect/>
          </a:stretch>
        </p:blipFill>
        <p:spPr>
          <a:xfrm>
            <a:off x="5726325" y="1913525"/>
            <a:ext cx="3076300" cy="986000"/>
          </a:xfrm>
          <a:prstGeom prst="rect">
            <a:avLst/>
          </a:prstGeom>
          <a:noFill/>
          <a:ln cap="flat" cmpd="sng" w="9525">
            <a:solidFill>
              <a:srgbClr val="FFFFFF"/>
            </a:solidFill>
            <a:prstDash val="solid"/>
            <a:round/>
            <a:headEnd len="sm" w="sm" type="none"/>
            <a:tailEnd len="sm" w="sm" type="none"/>
          </a:ln>
          <a:effectLst>
            <a:outerShdw blurRad="57150" rotWithShape="0" algn="bl" dir="5400000" dist="19050">
              <a:srgbClr val="000000">
                <a:alpha val="50000"/>
              </a:srgbClr>
            </a:outerShdw>
          </a:effectLst>
        </p:spPr>
      </p:pic>
      <p:pic>
        <p:nvPicPr>
          <p:cNvPr id="342" name="Google Shape;342;p35"/>
          <p:cNvPicPr preferRelativeResize="0"/>
          <p:nvPr/>
        </p:nvPicPr>
        <p:blipFill>
          <a:blip r:embed="rId6">
            <a:alphaModFix/>
          </a:blip>
          <a:stretch>
            <a:fillRect/>
          </a:stretch>
        </p:blipFill>
        <p:spPr>
          <a:xfrm>
            <a:off x="5726325" y="3384750"/>
            <a:ext cx="3076300" cy="1332591"/>
          </a:xfrm>
          <a:prstGeom prst="rect">
            <a:avLst/>
          </a:prstGeom>
          <a:noFill/>
          <a:ln cap="flat" cmpd="sng" w="9525">
            <a:solidFill>
              <a:srgbClr val="FFFFFF"/>
            </a:solidFill>
            <a:prstDash val="solid"/>
            <a:round/>
            <a:headEnd len="sm" w="sm" type="none"/>
            <a:tailEnd len="sm" w="sm" type="none"/>
          </a:ln>
          <a:effectLst>
            <a:outerShdw blurRad="57150" rotWithShape="0" algn="bl" dir="5400000" dist="19050">
              <a:srgbClr val="000000">
                <a:alpha val="50000"/>
              </a:srgbClr>
            </a:outerShdw>
          </a:effectLst>
        </p:spPr>
      </p:pic>
      <p:pic>
        <p:nvPicPr>
          <p:cNvPr id="343" name="Google Shape;343;p35"/>
          <p:cNvPicPr preferRelativeResize="0"/>
          <p:nvPr/>
        </p:nvPicPr>
        <p:blipFill>
          <a:blip r:embed="rId7">
            <a:alphaModFix/>
          </a:blip>
          <a:stretch>
            <a:fillRect/>
          </a:stretch>
        </p:blipFill>
        <p:spPr>
          <a:xfrm>
            <a:off x="221225" y="4074775"/>
            <a:ext cx="5281575" cy="642569"/>
          </a:xfrm>
          <a:prstGeom prst="rect">
            <a:avLst/>
          </a:prstGeom>
          <a:noFill/>
          <a:ln cap="flat" cmpd="sng" w="9525">
            <a:solidFill>
              <a:srgbClr val="FFFFFF"/>
            </a:solidFill>
            <a:prstDash val="solid"/>
            <a:round/>
            <a:headEnd len="sm" w="sm" type="none"/>
            <a:tailEnd len="sm" w="sm" type="none"/>
          </a:ln>
          <a:effectLst>
            <a:outerShdw blurRad="57150" rotWithShape="0" algn="bl" dir="5400000" dist="19050">
              <a:srgbClr val="000000">
                <a:alpha val="50000"/>
              </a:srgbClr>
            </a:outerShdw>
          </a:effectLst>
        </p:spPr>
      </p:pic>
      <p:sp>
        <p:nvSpPr>
          <p:cNvPr id="344" name="Google Shape;344;p35"/>
          <p:cNvSpPr txBox="1"/>
          <p:nvPr/>
        </p:nvSpPr>
        <p:spPr>
          <a:xfrm>
            <a:off x="181900" y="1347275"/>
            <a:ext cx="22860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Controller</a:t>
            </a:r>
            <a:endParaRPr/>
          </a:p>
        </p:txBody>
      </p:sp>
      <p:sp>
        <p:nvSpPr>
          <p:cNvPr id="345" name="Google Shape;345;p35"/>
          <p:cNvSpPr txBox="1"/>
          <p:nvPr/>
        </p:nvSpPr>
        <p:spPr>
          <a:xfrm>
            <a:off x="2954113" y="1347275"/>
            <a:ext cx="22860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Service</a:t>
            </a:r>
            <a:endParaRPr/>
          </a:p>
        </p:txBody>
      </p:sp>
      <p:sp>
        <p:nvSpPr>
          <p:cNvPr id="346" name="Google Shape;346;p35"/>
          <p:cNvSpPr txBox="1"/>
          <p:nvPr/>
        </p:nvSpPr>
        <p:spPr>
          <a:xfrm>
            <a:off x="5726325" y="1347275"/>
            <a:ext cx="22860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Repository</a:t>
            </a:r>
            <a:endParaRPr/>
          </a:p>
        </p:txBody>
      </p:sp>
      <p:sp>
        <p:nvSpPr>
          <p:cNvPr id="347" name="Google Shape;347;p35"/>
          <p:cNvSpPr txBox="1"/>
          <p:nvPr/>
        </p:nvSpPr>
        <p:spPr>
          <a:xfrm>
            <a:off x="5726325" y="2972475"/>
            <a:ext cx="22860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Entity</a:t>
            </a:r>
            <a:endParaRPr/>
          </a:p>
        </p:txBody>
      </p:sp>
      <p:sp>
        <p:nvSpPr>
          <p:cNvPr id="348" name="Google Shape;348;p35"/>
          <p:cNvSpPr txBox="1"/>
          <p:nvPr/>
        </p:nvSpPr>
        <p:spPr>
          <a:xfrm>
            <a:off x="221225" y="3659263"/>
            <a:ext cx="22860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Arquivo de Configuração</a:t>
            </a:r>
            <a:endParaRPr/>
          </a:p>
        </p:txBody>
      </p:sp>
      <p:sp>
        <p:nvSpPr>
          <p:cNvPr id="349" name="Google Shape;349;p35"/>
          <p:cNvSpPr txBox="1"/>
          <p:nvPr/>
        </p:nvSpPr>
        <p:spPr>
          <a:xfrm>
            <a:off x="181900" y="643575"/>
            <a:ext cx="51792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t>Programador com foco em negócio ao invés da tecnologia</a:t>
            </a:r>
            <a:endParaRPr b="1"/>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6"/>
          <p:cNvSpPr txBox="1"/>
          <p:nvPr>
            <p:ph type="title"/>
          </p:nvPr>
        </p:nvSpPr>
        <p:spPr>
          <a:xfrm>
            <a:off x="0" y="-57150"/>
            <a:ext cx="4810200" cy="4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Intervalo - Dúvidas</a:t>
            </a:r>
            <a:endParaRPr/>
          </a:p>
        </p:txBody>
      </p:sp>
      <p:pic>
        <p:nvPicPr>
          <p:cNvPr id="355" name="Google Shape;355;p36"/>
          <p:cNvPicPr preferRelativeResize="0"/>
          <p:nvPr/>
        </p:nvPicPr>
        <p:blipFill>
          <a:blip r:embed="rId3">
            <a:alphaModFix/>
          </a:blip>
          <a:stretch>
            <a:fillRect/>
          </a:stretch>
        </p:blipFill>
        <p:spPr>
          <a:xfrm>
            <a:off x="53750" y="587850"/>
            <a:ext cx="9035650" cy="44032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7"/>
          <p:cNvSpPr txBox="1"/>
          <p:nvPr>
            <p:ph type="title"/>
          </p:nvPr>
        </p:nvSpPr>
        <p:spPr>
          <a:xfrm>
            <a:off x="0" y="-57150"/>
            <a:ext cx="4810200" cy="4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Rest</a:t>
            </a:r>
            <a:endParaRPr/>
          </a:p>
        </p:txBody>
      </p:sp>
      <p:sp>
        <p:nvSpPr>
          <p:cNvPr id="361" name="Google Shape;361;p37"/>
          <p:cNvSpPr txBox="1"/>
          <p:nvPr/>
        </p:nvSpPr>
        <p:spPr>
          <a:xfrm>
            <a:off x="553300" y="1222900"/>
            <a:ext cx="7768500" cy="20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1700"/>
              <a:t>Representational State Transfer (REST), em português Transferência Representacional de Estado, é um estilo de arquitetura de software que define um conjunto de restrições a serem usadas para a criação de web services (serviços Web). Os Web services que estão em conformidade com o estilo arquitetural REST, denominados Web services RESTful, fornecem interoperabilidade entre sistemas de computadores na Internet. </a:t>
            </a:r>
            <a:endParaRPr i="1" sz="1700"/>
          </a:p>
          <a:p>
            <a:pPr indent="0" lvl="0" marL="0" rtl="0" algn="l">
              <a:spcBef>
                <a:spcPts val="0"/>
              </a:spcBef>
              <a:spcAft>
                <a:spcPts val="0"/>
              </a:spcAft>
              <a:buNone/>
            </a:pPr>
            <a:r>
              <a:t/>
            </a:r>
            <a:endParaRPr i="1" sz="1700"/>
          </a:p>
          <a:p>
            <a:pPr indent="0" lvl="0" marL="0" rtl="0" algn="l">
              <a:spcBef>
                <a:spcPts val="0"/>
              </a:spcBef>
              <a:spcAft>
                <a:spcPts val="0"/>
              </a:spcAft>
              <a:buNone/>
            </a:pPr>
            <a:r>
              <a:t/>
            </a:r>
            <a:endParaRPr i="1" sz="1700"/>
          </a:p>
          <a:p>
            <a:pPr indent="0" lvl="0" marL="0" rtl="0" algn="l">
              <a:spcBef>
                <a:spcPts val="0"/>
              </a:spcBef>
              <a:spcAft>
                <a:spcPts val="0"/>
              </a:spcAft>
              <a:buNone/>
            </a:pPr>
            <a:r>
              <a:t/>
            </a:r>
            <a:endParaRPr i="1" sz="1700"/>
          </a:p>
        </p:txBody>
      </p:sp>
      <p:sp>
        <p:nvSpPr>
          <p:cNvPr id="362" name="Google Shape;362;p37"/>
          <p:cNvSpPr txBox="1"/>
          <p:nvPr/>
        </p:nvSpPr>
        <p:spPr>
          <a:xfrm>
            <a:off x="6709600" y="3492975"/>
            <a:ext cx="1811700" cy="5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Wikipedia</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8"/>
          <p:cNvSpPr txBox="1"/>
          <p:nvPr>
            <p:ph type="title"/>
          </p:nvPr>
        </p:nvSpPr>
        <p:spPr>
          <a:xfrm>
            <a:off x="0" y="-57150"/>
            <a:ext cx="4810200" cy="4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Rest</a:t>
            </a:r>
            <a:endParaRPr/>
          </a:p>
        </p:txBody>
      </p:sp>
      <p:sp>
        <p:nvSpPr>
          <p:cNvPr id="368" name="Google Shape;368;p38"/>
          <p:cNvSpPr txBox="1"/>
          <p:nvPr/>
        </p:nvSpPr>
        <p:spPr>
          <a:xfrm>
            <a:off x="691325" y="1604475"/>
            <a:ext cx="7906800" cy="26256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Char char="●"/>
            </a:pPr>
            <a:r>
              <a:rPr lang="en-GB" sz="2000">
                <a:solidFill>
                  <a:schemeClr val="dk1"/>
                </a:solidFill>
              </a:rPr>
              <a:t>Maneira simples de realizar interações entre sistemas</a:t>
            </a:r>
            <a:endParaRPr sz="2000">
              <a:solidFill>
                <a:schemeClr val="dk1"/>
              </a:solidFill>
            </a:endParaRPr>
          </a:p>
          <a:p>
            <a:pPr indent="-355600" lvl="0" marL="457200" rtl="0" algn="l">
              <a:spcBef>
                <a:spcPts val="0"/>
              </a:spcBef>
              <a:spcAft>
                <a:spcPts val="0"/>
              </a:spcAft>
              <a:buClr>
                <a:schemeClr val="dk1"/>
              </a:buClr>
              <a:buSzPts val="2000"/>
              <a:buChar char="●"/>
            </a:pPr>
            <a:r>
              <a:rPr lang="en-GB" sz="2000">
                <a:solidFill>
                  <a:schemeClr val="dk1"/>
                </a:solidFill>
              </a:rPr>
              <a:t>“Resource-based”: baseado no conceito de recursos (coisas e não ações, como produto, pessoa, email, pedido)</a:t>
            </a:r>
            <a:endParaRPr sz="2000">
              <a:solidFill>
                <a:schemeClr val="dk1"/>
              </a:solidFill>
            </a:endParaRPr>
          </a:p>
          <a:p>
            <a:pPr indent="-355600" lvl="0" marL="457200" rtl="0" algn="l">
              <a:spcBef>
                <a:spcPts val="0"/>
              </a:spcBef>
              <a:spcAft>
                <a:spcPts val="0"/>
              </a:spcAft>
              <a:buClr>
                <a:schemeClr val="dk1"/>
              </a:buClr>
              <a:buSzPts val="2000"/>
              <a:buChar char="●"/>
            </a:pPr>
            <a:r>
              <a:rPr lang="en-GB" sz="2000">
                <a:solidFill>
                  <a:schemeClr val="dk1"/>
                </a:solidFill>
              </a:rPr>
              <a:t>Utiliza o protocolo HTTP e seus </a:t>
            </a:r>
            <a:r>
              <a:rPr i="1" lang="en-GB" sz="2000">
                <a:solidFill>
                  <a:schemeClr val="dk1"/>
                </a:solidFill>
              </a:rPr>
              <a:t>verbos </a:t>
            </a:r>
            <a:r>
              <a:rPr lang="en-GB" sz="2000">
                <a:solidFill>
                  <a:schemeClr val="dk1"/>
                </a:solidFill>
              </a:rPr>
              <a:t> para as operações</a:t>
            </a:r>
            <a:endParaRPr sz="2000">
              <a:solidFill>
                <a:schemeClr val="dk1"/>
              </a:solidFill>
            </a:endParaRPr>
          </a:p>
          <a:p>
            <a:pPr indent="-355600" lvl="0" marL="457200" rtl="0" algn="l">
              <a:spcBef>
                <a:spcPts val="0"/>
              </a:spcBef>
              <a:spcAft>
                <a:spcPts val="0"/>
              </a:spcAft>
              <a:buClr>
                <a:schemeClr val="dk1"/>
              </a:buClr>
              <a:buSzPts val="2000"/>
              <a:buChar char="●"/>
            </a:pPr>
            <a:r>
              <a:rPr lang="en-GB" sz="2000">
                <a:solidFill>
                  <a:schemeClr val="dk1"/>
                </a:solidFill>
              </a:rPr>
              <a:t>Recursos são identificados por URIs (Uniform Resource Identifier)</a:t>
            </a:r>
            <a:endParaRPr sz="2000">
              <a:solidFill>
                <a:schemeClr val="dk1"/>
              </a:solidFill>
            </a:endParaRPr>
          </a:p>
          <a:p>
            <a:pPr indent="-355600" lvl="0" marL="457200" rtl="0" algn="l">
              <a:spcBef>
                <a:spcPts val="0"/>
              </a:spcBef>
              <a:spcAft>
                <a:spcPts val="0"/>
              </a:spcAft>
              <a:buClr>
                <a:schemeClr val="dk1"/>
              </a:buClr>
              <a:buSzPts val="2000"/>
              <a:buChar char="●"/>
            </a:pPr>
            <a:r>
              <a:rPr lang="en-GB" sz="2000">
                <a:solidFill>
                  <a:schemeClr val="dk1"/>
                </a:solidFill>
              </a:rPr>
              <a:t>Podem ser representados em </a:t>
            </a:r>
            <a:r>
              <a:rPr i="1" lang="en-GB" sz="2000">
                <a:solidFill>
                  <a:schemeClr val="dk1"/>
                </a:solidFill>
              </a:rPr>
              <a:t>JSON</a:t>
            </a:r>
            <a:r>
              <a:rPr lang="en-GB" sz="2000">
                <a:solidFill>
                  <a:schemeClr val="dk1"/>
                </a:solidFill>
              </a:rPr>
              <a:t> ou </a:t>
            </a:r>
            <a:r>
              <a:rPr i="1" lang="en-GB" sz="2000">
                <a:solidFill>
                  <a:schemeClr val="dk1"/>
                </a:solidFill>
              </a:rPr>
              <a:t>XML</a:t>
            </a:r>
            <a:endParaRPr i="1" sz="2000">
              <a:solidFill>
                <a:schemeClr val="dk1"/>
              </a:solidFill>
            </a:endParaRPr>
          </a:p>
          <a:p>
            <a:pPr indent="-355600" lvl="0" marL="457200" rtl="0" algn="l">
              <a:spcBef>
                <a:spcPts val="0"/>
              </a:spcBef>
              <a:spcAft>
                <a:spcPts val="0"/>
              </a:spcAft>
              <a:buClr>
                <a:schemeClr val="dk1"/>
              </a:buClr>
              <a:buSzPts val="2000"/>
              <a:buChar char="●"/>
            </a:pPr>
            <a:r>
              <a:rPr lang="en-GB" sz="2000">
                <a:solidFill>
                  <a:schemeClr val="dk1"/>
                </a:solidFill>
              </a:rPr>
              <a:t>Podem ser armazenados no cache</a:t>
            </a:r>
            <a:endParaRPr sz="20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9"/>
          <p:cNvSpPr txBox="1"/>
          <p:nvPr>
            <p:ph type="title"/>
          </p:nvPr>
        </p:nvSpPr>
        <p:spPr>
          <a:xfrm>
            <a:off x="0" y="-57150"/>
            <a:ext cx="4810200" cy="4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Rest: exemplo simples</a:t>
            </a:r>
            <a:endParaRPr/>
          </a:p>
        </p:txBody>
      </p:sp>
      <p:pic>
        <p:nvPicPr>
          <p:cNvPr id="374" name="Google Shape;374;p39"/>
          <p:cNvPicPr preferRelativeResize="0"/>
          <p:nvPr/>
        </p:nvPicPr>
        <p:blipFill rotWithShape="1">
          <a:blip r:embed="rId3">
            <a:alphaModFix/>
          </a:blip>
          <a:srcRect b="13818" l="16543" r="16909" t="14548"/>
          <a:stretch/>
        </p:blipFill>
        <p:spPr>
          <a:xfrm>
            <a:off x="261000" y="1266700"/>
            <a:ext cx="2763674" cy="2111126"/>
          </a:xfrm>
          <a:prstGeom prst="rect">
            <a:avLst/>
          </a:prstGeom>
          <a:noFill/>
          <a:ln>
            <a:noFill/>
          </a:ln>
          <a:effectLst>
            <a:outerShdw blurRad="57150" rotWithShape="0" algn="bl" dir="5400000" dist="19050">
              <a:srgbClr val="000000">
                <a:alpha val="50000"/>
              </a:srgbClr>
            </a:outerShdw>
          </a:effectLst>
        </p:spPr>
      </p:pic>
      <p:pic>
        <p:nvPicPr>
          <p:cNvPr id="375" name="Google Shape;375;p39"/>
          <p:cNvPicPr preferRelativeResize="0"/>
          <p:nvPr/>
        </p:nvPicPr>
        <p:blipFill>
          <a:blip r:embed="rId4">
            <a:alphaModFix/>
          </a:blip>
          <a:stretch>
            <a:fillRect/>
          </a:stretch>
        </p:blipFill>
        <p:spPr>
          <a:xfrm>
            <a:off x="7799175" y="1150425"/>
            <a:ext cx="914250" cy="1098875"/>
          </a:xfrm>
          <a:prstGeom prst="rect">
            <a:avLst/>
          </a:prstGeom>
          <a:noFill/>
          <a:ln>
            <a:noFill/>
          </a:ln>
        </p:spPr>
      </p:pic>
      <p:sp>
        <p:nvSpPr>
          <p:cNvPr id="376" name="Google Shape;376;p39"/>
          <p:cNvSpPr txBox="1"/>
          <p:nvPr/>
        </p:nvSpPr>
        <p:spPr>
          <a:xfrm>
            <a:off x="677214" y="1279456"/>
            <a:ext cx="16794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t>http://www.exemplo.com</a:t>
            </a:r>
            <a:endParaRPr sz="900"/>
          </a:p>
        </p:txBody>
      </p:sp>
      <p:sp>
        <p:nvSpPr>
          <p:cNvPr id="377" name="Google Shape;377;p39"/>
          <p:cNvSpPr/>
          <p:nvPr/>
        </p:nvSpPr>
        <p:spPr>
          <a:xfrm>
            <a:off x="3282925" y="1084125"/>
            <a:ext cx="4053600" cy="3453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HTTP Request</a:t>
            </a:r>
            <a:endParaRPr/>
          </a:p>
        </p:txBody>
      </p:sp>
      <p:sp>
        <p:nvSpPr>
          <p:cNvPr id="378" name="Google Shape;378;p39"/>
          <p:cNvSpPr txBox="1"/>
          <p:nvPr/>
        </p:nvSpPr>
        <p:spPr>
          <a:xfrm>
            <a:off x="3870325" y="2105084"/>
            <a:ext cx="2878800" cy="8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300">
                <a:latin typeface="Courier New"/>
                <a:ea typeface="Courier New"/>
                <a:cs typeface="Courier New"/>
                <a:sym typeface="Courier New"/>
              </a:rPr>
              <a:t>GET /</a:t>
            </a:r>
            <a:r>
              <a:rPr b="1" lang="en-GB" sz="1300">
                <a:solidFill>
                  <a:srgbClr val="FF0000"/>
                </a:solidFill>
                <a:latin typeface="Courier New"/>
                <a:ea typeface="Courier New"/>
                <a:cs typeface="Courier New"/>
                <a:sym typeface="Courier New"/>
              </a:rPr>
              <a:t>index.html</a:t>
            </a:r>
            <a:r>
              <a:rPr b="1" lang="en-GB" sz="1300">
                <a:latin typeface="Courier New"/>
                <a:ea typeface="Courier New"/>
                <a:cs typeface="Courier New"/>
                <a:sym typeface="Courier New"/>
              </a:rPr>
              <a:t> HTTP/1.1</a:t>
            </a:r>
            <a:endParaRPr b="1" sz="1300">
              <a:latin typeface="Courier New"/>
              <a:ea typeface="Courier New"/>
              <a:cs typeface="Courier New"/>
              <a:sym typeface="Courier New"/>
            </a:endParaRPr>
          </a:p>
          <a:p>
            <a:pPr indent="0" lvl="0" marL="0" rtl="0" algn="l">
              <a:spcBef>
                <a:spcPts val="0"/>
              </a:spcBef>
              <a:spcAft>
                <a:spcPts val="0"/>
              </a:spcAft>
              <a:buNone/>
            </a:pPr>
            <a:r>
              <a:rPr b="1" lang="en-GB" sz="1300">
                <a:latin typeface="Courier New"/>
                <a:ea typeface="Courier New"/>
                <a:cs typeface="Courier New"/>
                <a:sym typeface="Courier New"/>
              </a:rPr>
              <a:t>Host: www.exemplo.com</a:t>
            </a:r>
            <a:endParaRPr b="1" sz="1300">
              <a:latin typeface="Courier New"/>
              <a:ea typeface="Courier New"/>
              <a:cs typeface="Courier New"/>
              <a:sym typeface="Courier New"/>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0"/>
          <p:cNvSpPr txBox="1"/>
          <p:nvPr>
            <p:ph type="title"/>
          </p:nvPr>
        </p:nvSpPr>
        <p:spPr>
          <a:xfrm>
            <a:off x="0" y="-57150"/>
            <a:ext cx="4810200" cy="4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lt1"/>
                </a:solidFill>
              </a:rPr>
              <a:t>Rest: exemplo simples</a:t>
            </a:r>
            <a:endParaRPr/>
          </a:p>
        </p:txBody>
      </p:sp>
      <p:pic>
        <p:nvPicPr>
          <p:cNvPr id="384" name="Google Shape;384;p40"/>
          <p:cNvPicPr preferRelativeResize="0"/>
          <p:nvPr/>
        </p:nvPicPr>
        <p:blipFill rotWithShape="1">
          <a:blip r:embed="rId3">
            <a:alphaModFix/>
          </a:blip>
          <a:srcRect b="13818" l="16543" r="16909" t="14548"/>
          <a:stretch/>
        </p:blipFill>
        <p:spPr>
          <a:xfrm>
            <a:off x="261000" y="1266700"/>
            <a:ext cx="2763674" cy="2111126"/>
          </a:xfrm>
          <a:prstGeom prst="rect">
            <a:avLst/>
          </a:prstGeom>
          <a:noFill/>
          <a:ln>
            <a:noFill/>
          </a:ln>
          <a:effectLst>
            <a:outerShdw blurRad="57150" rotWithShape="0" algn="bl" dir="5400000" dist="19050">
              <a:srgbClr val="000000">
                <a:alpha val="50000"/>
              </a:srgbClr>
            </a:outerShdw>
          </a:effectLst>
        </p:spPr>
      </p:pic>
      <p:pic>
        <p:nvPicPr>
          <p:cNvPr id="385" name="Google Shape;385;p40"/>
          <p:cNvPicPr preferRelativeResize="0"/>
          <p:nvPr/>
        </p:nvPicPr>
        <p:blipFill>
          <a:blip r:embed="rId4">
            <a:alphaModFix/>
          </a:blip>
          <a:stretch>
            <a:fillRect/>
          </a:stretch>
        </p:blipFill>
        <p:spPr>
          <a:xfrm>
            <a:off x="7799175" y="1150425"/>
            <a:ext cx="914250" cy="1098875"/>
          </a:xfrm>
          <a:prstGeom prst="rect">
            <a:avLst/>
          </a:prstGeom>
          <a:noFill/>
          <a:ln>
            <a:noFill/>
          </a:ln>
        </p:spPr>
      </p:pic>
      <p:sp>
        <p:nvSpPr>
          <p:cNvPr id="386" name="Google Shape;386;p40"/>
          <p:cNvSpPr txBox="1"/>
          <p:nvPr/>
        </p:nvSpPr>
        <p:spPr>
          <a:xfrm>
            <a:off x="677214" y="1279456"/>
            <a:ext cx="16794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t>http://www.exemplo.com</a:t>
            </a:r>
            <a:endParaRPr sz="900"/>
          </a:p>
        </p:txBody>
      </p:sp>
      <p:sp>
        <p:nvSpPr>
          <p:cNvPr id="387" name="Google Shape;387;p40"/>
          <p:cNvSpPr txBox="1"/>
          <p:nvPr/>
        </p:nvSpPr>
        <p:spPr>
          <a:xfrm>
            <a:off x="3367375" y="1459150"/>
            <a:ext cx="4969800" cy="3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900">
                <a:latin typeface="Courier New"/>
                <a:ea typeface="Courier New"/>
                <a:cs typeface="Courier New"/>
                <a:sym typeface="Courier New"/>
              </a:rPr>
              <a:t>HTTP/1.1 200 OK</a:t>
            </a:r>
            <a:endParaRPr b="1" sz="900">
              <a:latin typeface="Courier New"/>
              <a:ea typeface="Courier New"/>
              <a:cs typeface="Courier New"/>
              <a:sym typeface="Courier New"/>
            </a:endParaRPr>
          </a:p>
          <a:p>
            <a:pPr indent="0" lvl="0" marL="0" rtl="0" algn="l">
              <a:spcBef>
                <a:spcPts val="0"/>
              </a:spcBef>
              <a:spcAft>
                <a:spcPts val="0"/>
              </a:spcAft>
              <a:buNone/>
            </a:pPr>
            <a:r>
              <a:rPr b="1" lang="en-GB" sz="900">
                <a:latin typeface="Courier New"/>
                <a:ea typeface="Courier New"/>
                <a:cs typeface="Courier New"/>
                <a:sym typeface="Courier New"/>
              </a:rPr>
              <a:t>Date: Mon, 23 May 2020 22:38:34 GMT</a:t>
            </a:r>
            <a:endParaRPr b="1" sz="900">
              <a:latin typeface="Courier New"/>
              <a:ea typeface="Courier New"/>
              <a:cs typeface="Courier New"/>
              <a:sym typeface="Courier New"/>
            </a:endParaRPr>
          </a:p>
          <a:p>
            <a:pPr indent="0" lvl="0" marL="0" rtl="0" algn="l">
              <a:spcBef>
                <a:spcPts val="0"/>
              </a:spcBef>
              <a:spcAft>
                <a:spcPts val="0"/>
              </a:spcAft>
              <a:buNone/>
            </a:pPr>
            <a:r>
              <a:rPr b="1" lang="en-GB" sz="900">
                <a:latin typeface="Courier New"/>
                <a:ea typeface="Courier New"/>
                <a:cs typeface="Courier New"/>
                <a:sym typeface="Courier New"/>
              </a:rPr>
              <a:t>Server: Apache/1.3.27 (Unix)  (Red-Hat/Linux)</a:t>
            </a:r>
            <a:endParaRPr b="1" sz="900">
              <a:latin typeface="Courier New"/>
              <a:ea typeface="Courier New"/>
              <a:cs typeface="Courier New"/>
              <a:sym typeface="Courier New"/>
            </a:endParaRPr>
          </a:p>
          <a:p>
            <a:pPr indent="0" lvl="0" marL="0" rtl="0" algn="l">
              <a:spcBef>
                <a:spcPts val="0"/>
              </a:spcBef>
              <a:spcAft>
                <a:spcPts val="0"/>
              </a:spcAft>
              <a:buNone/>
            </a:pPr>
            <a:r>
              <a:rPr b="1" lang="en-GB" sz="900">
                <a:latin typeface="Courier New"/>
                <a:ea typeface="Courier New"/>
                <a:cs typeface="Courier New"/>
                <a:sym typeface="Courier New"/>
              </a:rPr>
              <a:t>Last-Modified: Wed, 08 Jan 2020 23:11:55 GMT</a:t>
            </a:r>
            <a:endParaRPr b="1" sz="900">
              <a:latin typeface="Courier New"/>
              <a:ea typeface="Courier New"/>
              <a:cs typeface="Courier New"/>
              <a:sym typeface="Courier New"/>
            </a:endParaRPr>
          </a:p>
          <a:p>
            <a:pPr indent="0" lvl="0" marL="0" rtl="0" algn="l">
              <a:spcBef>
                <a:spcPts val="0"/>
              </a:spcBef>
              <a:spcAft>
                <a:spcPts val="0"/>
              </a:spcAft>
              <a:buNone/>
            </a:pPr>
            <a:r>
              <a:rPr b="1" lang="en-GB" sz="900">
                <a:latin typeface="Courier New"/>
                <a:ea typeface="Courier New"/>
                <a:cs typeface="Courier New"/>
                <a:sym typeface="Courier New"/>
              </a:rPr>
              <a:t>Etag: "3f80f-1b6-3e1cb03b"</a:t>
            </a:r>
            <a:endParaRPr b="1" sz="900">
              <a:latin typeface="Courier New"/>
              <a:ea typeface="Courier New"/>
              <a:cs typeface="Courier New"/>
              <a:sym typeface="Courier New"/>
            </a:endParaRPr>
          </a:p>
          <a:p>
            <a:pPr indent="0" lvl="0" marL="0" rtl="0" algn="l">
              <a:spcBef>
                <a:spcPts val="0"/>
              </a:spcBef>
              <a:spcAft>
                <a:spcPts val="0"/>
              </a:spcAft>
              <a:buNone/>
            </a:pPr>
            <a:r>
              <a:rPr b="1" lang="en-GB" sz="900">
                <a:latin typeface="Courier New"/>
                <a:ea typeface="Courier New"/>
                <a:cs typeface="Courier New"/>
                <a:sym typeface="Courier New"/>
              </a:rPr>
              <a:t>Accept-Ranges: bytes</a:t>
            </a:r>
            <a:endParaRPr b="1" sz="900">
              <a:latin typeface="Courier New"/>
              <a:ea typeface="Courier New"/>
              <a:cs typeface="Courier New"/>
              <a:sym typeface="Courier New"/>
            </a:endParaRPr>
          </a:p>
          <a:p>
            <a:pPr indent="0" lvl="0" marL="0" rtl="0" algn="l">
              <a:spcBef>
                <a:spcPts val="0"/>
              </a:spcBef>
              <a:spcAft>
                <a:spcPts val="0"/>
              </a:spcAft>
              <a:buNone/>
            </a:pPr>
            <a:r>
              <a:rPr b="1" lang="en-GB" sz="900">
                <a:latin typeface="Courier New"/>
                <a:ea typeface="Courier New"/>
                <a:cs typeface="Courier New"/>
                <a:sym typeface="Courier New"/>
              </a:rPr>
              <a:t>Content-Length: 438</a:t>
            </a:r>
            <a:endParaRPr b="1" sz="900">
              <a:latin typeface="Courier New"/>
              <a:ea typeface="Courier New"/>
              <a:cs typeface="Courier New"/>
              <a:sym typeface="Courier New"/>
            </a:endParaRPr>
          </a:p>
          <a:p>
            <a:pPr indent="0" lvl="0" marL="0" rtl="0" algn="l">
              <a:spcBef>
                <a:spcPts val="0"/>
              </a:spcBef>
              <a:spcAft>
                <a:spcPts val="0"/>
              </a:spcAft>
              <a:buNone/>
            </a:pPr>
            <a:r>
              <a:rPr b="1" lang="en-GB" sz="900">
                <a:latin typeface="Courier New"/>
                <a:ea typeface="Courier New"/>
                <a:cs typeface="Courier New"/>
                <a:sym typeface="Courier New"/>
              </a:rPr>
              <a:t>Connection: close</a:t>
            </a:r>
            <a:endParaRPr b="1" sz="900">
              <a:latin typeface="Courier New"/>
              <a:ea typeface="Courier New"/>
              <a:cs typeface="Courier New"/>
              <a:sym typeface="Courier New"/>
            </a:endParaRPr>
          </a:p>
          <a:p>
            <a:pPr indent="0" lvl="0" marL="0" rtl="0" algn="l">
              <a:spcBef>
                <a:spcPts val="0"/>
              </a:spcBef>
              <a:spcAft>
                <a:spcPts val="0"/>
              </a:spcAft>
              <a:buNone/>
            </a:pPr>
            <a:r>
              <a:rPr b="1" lang="en-GB" sz="900">
                <a:latin typeface="Courier New"/>
                <a:ea typeface="Courier New"/>
                <a:cs typeface="Courier New"/>
                <a:sym typeface="Courier New"/>
              </a:rPr>
              <a:t>Content-Type: text/html; charset=UTF-8</a:t>
            </a:r>
            <a:endParaRPr b="1" sz="900">
              <a:latin typeface="Courier New"/>
              <a:ea typeface="Courier New"/>
              <a:cs typeface="Courier New"/>
              <a:sym typeface="Courier New"/>
            </a:endParaRPr>
          </a:p>
          <a:p>
            <a:pPr indent="0" lvl="0" marL="0" rtl="0" algn="l">
              <a:spcBef>
                <a:spcPts val="0"/>
              </a:spcBef>
              <a:spcAft>
                <a:spcPts val="0"/>
              </a:spcAft>
              <a:buNone/>
            </a:pPr>
            <a:r>
              <a:rPr b="1" lang="en-GB" sz="900">
                <a:latin typeface="Courier New"/>
                <a:ea typeface="Courier New"/>
                <a:cs typeface="Courier New"/>
                <a:sym typeface="Courier New"/>
              </a:rPr>
              <a:t>&lt;!DOCTYPE html&gt;</a:t>
            </a:r>
            <a:endParaRPr b="1" sz="900">
              <a:latin typeface="Courier New"/>
              <a:ea typeface="Courier New"/>
              <a:cs typeface="Courier New"/>
              <a:sym typeface="Courier New"/>
            </a:endParaRPr>
          </a:p>
          <a:p>
            <a:pPr indent="0" lvl="0" marL="0" rtl="0" algn="l">
              <a:spcBef>
                <a:spcPts val="0"/>
              </a:spcBef>
              <a:spcAft>
                <a:spcPts val="0"/>
              </a:spcAft>
              <a:buNone/>
            </a:pPr>
            <a:r>
              <a:rPr b="1" lang="en-GB" sz="900">
                <a:latin typeface="Courier New"/>
                <a:ea typeface="Courier New"/>
                <a:cs typeface="Courier New"/>
                <a:sym typeface="Courier New"/>
              </a:rPr>
              <a:t>&lt;html&gt;</a:t>
            </a:r>
            <a:endParaRPr b="1" sz="900">
              <a:latin typeface="Courier New"/>
              <a:ea typeface="Courier New"/>
              <a:cs typeface="Courier New"/>
              <a:sym typeface="Courier New"/>
            </a:endParaRPr>
          </a:p>
          <a:p>
            <a:pPr indent="0" lvl="0" marL="0" rtl="0" algn="l">
              <a:spcBef>
                <a:spcPts val="0"/>
              </a:spcBef>
              <a:spcAft>
                <a:spcPts val="0"/>
              </a:spcAft>
              <a:buNone/>
            </a:pPr>
            <a:r>
              <a:rPr b="1" lang="en-GB" sz="900">
                <a:latin typeface="Courier New"/>
                <a:ea typeface="Courier New"/>
                <a:cs typeface="Courier New"/>
                <a:sym typeface="Courier New"/>
              </a:rPr>
              <a:t>&lt;head&gt; &lt;title&gt;Rest exemplo&lt;/title&gt; &lt;/head&gt;</a:t>
            </a:r>
            <a:endParaRPr b="1" sz="900">
              <a:latin typeface="Courier New"/>
              <a:ea typeface="Courier New"/>
              <a:cs typeface="Courier New"/>
              <a:sym typeface="Courier New"/>
            </a:endParaRPr>
          </a:p>
          <a:p>
            <a:pPr indent="0" lvl="0" marL="0" rtl="0" algn="l">
              <a:spcBef>
                <a:spcPts val="0"/>
              </a:spcBef>
              <a:spcAft>
                <a:spcPts val="0"/>
              </a:spcAft>
              <a:buNone/>
            </a:pPr>
            <a:r>
              <a:rPr b="1" lang="en-GB" sz="900">
                <a:latin typeface="Courier New"/>
                <a:ea typeface="Courier New"/>
                <a:cs typeface="Courier New"/>
                <a:sym typeface="Courier New"/>
              </a:rPr>
              <a:t>&lt;body&gt;</a:t>
            </a:r>
            <a:endParaRPr b="1" sz="900">
              <a:latin typeface="Courier New"/>
              <a:ea typeface="Courier New"/>
              <a:cs typeface="Courier New"/>
              <a:sym typeface="Courier New"/>
            </a:endParaRPr>
          </a:p>
          <a:p>
            <a:pPr indent="0" lvl="0" marL="0" rtl="0" algn="l">
              <a:spcBef>
                <a:spcPts val="0"/>
              </a:spcBef>
              <a:spcAft>
                <a:spcPts val="0"/>
              </a:spcAft>
              <a:buNone/>
            </a:pPr>
            <a:r>
              <a:rPr b="1" lang="en-GB" sz="900">
                <a:latin typeface="Courier New"/>
                <a:ea typeface="Courier New"/>
                <a:cs typeface="Courier New"/>
                <a:sym typeface="Courier New"/>
              </a:rPr>
              <a:t>    &lt;h1&gt;Lista de e-mail&lt;/h1&gt;</a:t>
            </a:r>
            <a:endParaRPr b="1" sz="900">
              <a:latin typeface="Courier New"/>
              <a:ea typeface="Courier New"/>
              <a:cs typeface="Courier New"/>
              <a:sym typeface="Courier New"/>
            </a:endParaRPr>
          </a:p>
          <a:p>
            <a:pPr indent="0" lvl="0" marL="0" rtl="0" algn="l">
              <a:spcBef>
                <a:spcPts val="0"/>
              </a:spcBef>
              <a:spcAft>
                <a:spcPts val="0"/>
              </a:spcAft>
              <a:buNone/>
            </a:pPr>
            <a:r>
              <a:rPr b="1" lang="en-GB" sz="900">
                <a:latin typeface="Courier New"/>
                <a:ea typeface="Courier New"/>
                <a:cs typeface="Courier New"/>
                <a:sym typeface="Courier New"/>
              </a:rPr>
              <a:t>    &lt;table border=1&gt;</a:t>
            </a:r>
            <a:endParaRPr b="1" sz="900">
              <a:latin typeface="Courier New"/>
              <a:ea typeface="Courier New"/>
              <a:cs typeface="Courier New"/>
              <a:sym typeface="Courier New"/>
            </a:endParaRPr>
          </a:p>
          <a:p>
            <a:pPr indent="0" lvl="0" marL="0" rtl="0" algn="l">
              <a:spcBef>
                <a:spcPts val="0"/>
              </a:spcBef>
              <a:spcAft>
                <a:spcPts val="0"/>
              </a:spcAft>
              <a:buNone/>
            </a:pPr>
            <a:r>
              <a:rPr b="1" lang="en-GB" sz="900">
                <a:latin typeface="Courier New"/>
                <a:ea typeface="Courier New"/>
                <a:cs typeface="Courier New"/>
                <a:sym typeface="Courier New"/>
              </a:rPr>
              <a:t>        &lt;tr&gt;&lt;td&gt;Nome&lt;/td&gt;&lt;td&gt;E-mail&lt;/td&gt;&lt;/tr&gt;</a:t>
            </a:r>
            <a:endParaRPr b="1" sz="900">
              <a:latin typeface="Courier New"/>
              <a:ea typeface="Courier New"/>
              <a:cs typeface="Courier New"/>
              <a:sym typeface="Courier New"/>
            </a:endParaRPr>
          </a:p>
          <a:p>
            <a:pPr indent="0" lvl="0" marL="0" rtl="0" algn="l">
              <a:spcBef>
                <a:spcPts val="0"/>
              </a:spcBef>
              <a:spcAft>
                <a:spcPts val="0"/>
              </a:spcAft>
              <a:buNone/>
            </a:pPr>
            <a:r>
              <a:rPr b="1" lang="en-GB" sz="900">
                <a:latin typeface="Courier New"/>
                <a:ea typeface="Courier New"/>
                <a:cs typeface="Courier New"/>
                <a:sym typeface="Courier New"/>
              </a:rPr>
              <a:t>        &lt;tr&gt;&lt;td&gt;&lt;/td&gt;&lt;td&gt;&lt;/td&gt;&lt;/tr&gt;</a:t>
            </a:r>
            <a:endParaRPr b="1" sz="900">
              <a:latin typeface="Courier New"/>
              <a:ea typeface="Courier New"/>
              <a:cs typeface="Courier New"/>
              <a:sym typeface="Courier New"/>
            </a:endParaRPr>
          </a:p>
          <a:p>
            <a:pPr indent="0" lvl="0" marL="0" rtl="0" algn="l">
              <a:spcBef>
                <a:spcPts val="0"/>
              </a:spcBef>
              <a:spcAft>
                <a:spcPts val="0"/>
              </a:spcAft>
              <a:buNone/>
            </a:pPr>
            <a:r>
              <a:rPr b="1" lang="en-GB" sz="900">
                <a:latin typeface="Courier New"/>
                <a:ea typeface="Courier New"/>
                <a:cs typeface="Courier New"/>
                <a:sym typeface="Courier New"/>
              </a:rPr>
              <a:t>    &lt;/table&gt;</a:t>
            </a:r>
            <a:endParaRPr b="1" sz="900">
              <a:latin typeface="Courier New"/>
              <a:ea typeface="Courier New"/>
              <a:cs typeface="Courier New"/>
              <a:sym typeface="Courier New"/>
            </a:endParaRPr>
          </a:p>
          <a:p>
            <a:pPr indent="0" lvl="0" marL="0" rtl="0" algn="l">
              <a:spcBef>
                <a:spcPts val="0"/>
              </a:spcBef>
              <a:spcAft>
                <a:spcPts val="0"/>
              </a:spcAft>
              <a:buNone/>
            </a:pPr>
            <a:r>
              <a:rPr b="1" lang="en-GB" sz="900">
                <a:latin typeface="Courier New"/>
                <a:ea typeface="Courier New"/>
                <a:cs typeface="Courier New"/>
                <a:sym typeface="Courier New"/>
              </a:rPr>
              <a:t>&lt;/body&gt;</a:t>
            </a:r>
            <a:endParaRPr b="1" sz="900">
              <a:latin typeface="Courier New"/>
              <a:ea typeface="Courier New"/>
              <a:cs typeface="Courier New"/>
              <a:sym typeface="Courier New"/>
            </a:endParaRPr>
          </a:p>
          <a:p>
            <a:pPr indent="0" lvl="0" marL="0" rtl="0" algn="l">
              <a:spcBef>
                <a:spcPts val="0"/>
              </a:spcBef>
              <a:spcAft>
                <a:spcPts val="0"/>
              </a:spcAft>
              <a:buNone/>
            </a:pPr>
            <a:r>
              <a:rPr b="1" lang="en-GB" sz="900">
                <a:latin typeface="Courier New"/>
                <a:ea typeface="Courier New"/>
                <a:cs typeface="Courier New"/>
                <a:sym typeface="Courier New"/>
              </a:rPr>
              <a:t>&lt;script&gt;</a:t>
            </a:r>
            <a:endParaRPr b="1" sz="900">
              <a:latin typeface="Courier New"/>
              <a:ea typeface="Courier New"/>
              <a:cs typeface="Courier New"/>
              <a:sym typeface="Courier New"/>
            </a:endParaRPr>
          </a:p>
          <a:p>
            <a:pPr indent="0" lvl="0" marL="0" rtl="0" algn="l">
              <a:spcBef>
                <a:spcPts val="0"/>
              </a:spcBef>
              <a:spcAft>
                <a:spcPts val="0"/>
              </a:spcAft>
              <a:buNone/>
            </a:pPr>
            <a:r>
              <a:rPr b="1" lang="en-GB" sz="900">
                <a:latin typeface="Courier New"/>
                <a:ea typeface="Courier New"/>
                <a:cs typeface="Courier New"/>
                <a:sym typeface="Courier New"/>
              </a:rPr>
              <a:t>    function carregaDados(){</a:t>
            </a:r>
            <a:endParaRPr b="1" sz="900">
              <a:latin typeface="Courier New"/>
              <a:ea typeface="Courier New"/>
              <a:cs typeface="Courier New"/>
              <a:sym typeface="Courier New"/>
            </a:endParaRPr>
          </a:p>
          <a:p>
            <a:pPr indent="0" lvl="0" marL="0" rtl="0" algn="l">
              <a:spcBef>
                <a:spcPts val="0"/>
              </a:spcBef>
              <a:spcAft>
                <a:spcPts val="0"/>
              </a:spcAft>
              <a:buNone/>
            </a:pPr>
            <a:r>
              <a:rPr b="1" lang="en-GB" sz="900">
                <a:latin typeface="Courier New"/>
                <a:ea typeface="Courier New"/>
                <a:cs typeface="Courier New"/>
                <a:sym typeface="Courier New"/>
              </a:rPr>
              <a:t>       </a:t>
            </a:r>
            <a:r>
              <a:rPr b="1" lang="en-GB" sz="900">
                <a:latin typeface="Courier New"/>
                <a:ea typeface="Courier New"/>
                <a:cs typeface="Courier New"/>
                <a:sym typeface="Courier New"/>
              </a:rPr>
              <a:t>..</a:t>
            </a:r>
            <a:r>
              <a:rPr b="1" lang="en-GB" sz="900">
                <a:latin typeface="Courier New"/>
                <a:ea typeface="Courier New"/>
                <a:cs typeface="Courier New"/>
                <a:sym typeface="Courier New"/>
              </a:rPr>
              <a:t>.......</a:t>
            </a:r>
            <a:endParaRPr b="1" sz="900">
              <a:latin typeface="Courier New"/>
              <a:ea typeface="Courier New"/>
              <a:cs typeface="Courier New"/>
              <a:sym typeface="Courier New"/>
            </a:endParaRPr>
          </a:p>
          <a:p>
            <a:pPr indent="0" lvl="0" marL="0" rtl="0" algn="l">
              <a:spcBef>
                <a:spcPts val="0"/>
              </a:spcBef>
              <a:spcAft>
                <a:spcPts val="0"/>
              </a:spcAft>
              <a:buNone/>
            </a:pPr>
            <a:r>
              <a:rPr b="1" lang="en-GB" sz="900">
                <a:latin typeface="Courier New"/>
                <a:ea typeface="Courier New"/>
                <a:cs typeface="Courier New"/>
                <a:sym typeface="Courier New"/>
              </a:rPr>
              <a:t>    }</a:t>
            </a:r>
            <a:endParaRPr b="1" sz="900">
              <a:latin typeface="Courier New"/>
              <a:ea typeface="Courier New"/>
              <a:cs typeface="Courier New"/>
              <a:sym typeface="Courier New"/>
            </a:endParaRPr>
          </a:p>
          <a:p>
            <a:pPr indent="0" lvl="0" marL="0" rtl="0" algn="l">
              <a:spcBef>
                <a:spcPts val="0"/>
              </a:spcBef>
              <a:spcAft>
                <a:spcPts val="0"/>
              </a:spcAft>
              <a:buNone/>
            </a:pPr>
            <a:r>
              <a:rPr b="1" lang="en-GB" sz="900">
                <a:latin typeface="Courier New"/>
                <a:ea typeface="Courier New"/>
                <a:cs typeface="Courier New"/>
                <a:sym typeface="Courier New"/>
              </a:rPr>
              <a:t>&lt;/script&gt;</a:t>
            </a:r>
            <a:endParaRPr b="1" sz="900">
              <a:latin typeface="Courier New"/>
              <a:ea typeface="Courier New"/>
              <a:cs typeface="Courier New"/>
              <a:sym typeface="Courier New"/>
            </a:endParaRPr>
          </a:p>
          <a:p>
            <a:pPr indent="0" lvl="0" marL="0" rtl="0" algn="l">
              <a:spcBef>
                <a:spcPts val="0"/>
              </a:spcBef>
              <a:spcAft>
                <a:spcPts val="0"/>
              </a:spcAft>
              <a:buNone/>
            </a:pPr>
            <a:r>
              <a:rPr b="1" lang="en-GB" sz="900">
                <a:latin typeface="Courier New"/>
                <a:ea typeface="Courier New"/>
                <a:cs typeface="Courier New"/>
                <a:sym typeface="Courier New"/>
              </a:rPr>
              <a:t>&lt;/html&gt;</a:t>
            </a:r>
            <a:endParaRPr b="1" sz="900">
              <a:latin typeface="Courier New"/>
              <a:ea typeface="Courier New"/>
              <a:cs typeface="Courier New"/>
              <a:sym typeface="Courier New"/>
            </a:endParaRPr>
          </a:p>
          <a:p>
            <a:pPr indent="0" lvl="0" marL="0" rtl="0" algn="l">
              <a:spcBef>
                <a:spcPts val="0"/>
              </a:spcBef>
              <a:spcAft>
                <a:spcPts val="0"/>
              </a:spcAft>
              <a:buNone/>
            </a:pPr>
            <a:r>
              <a:t/>
            </a:r>
            <a:endParaRPr b="1" sz="900">
              <a:latin typeface="Courier New"/>
              <a:ea typeface="Courier New"/>
              <a:cs typeface="Courier New"/>
              <a:sym typeface="Courier New"/>
            </a:endParaRPr>
          </a:p>
        </p:txBody>
      </p:sp>
      <p:pic>
        <p:nvPicPr>
          <p:cNvPr id="388" name="Google Shape;388;p40"/>
          <p:cNvPicPr preferRelativeResize="0"/>
          <p:nvPr/>
        </p:nvPicPr>
        <p:blipFill>
          <a:blip r:embed="rId5">
            <a:alphaModFix/>
          </a:blip>
          <a:stretch>
            <a:fillRect/>
          </a:stretch>
        </p:blipFill>
        <p:spPr>
          <a:xfrm>
            <a:off x="420375" y="1657350"/>
            <a:ext cx="2266525" cy="1385900"/>
          </a:xfrm>
          <a:prstGeom prst="rect">
            <a:avLst/>
          </a:prstGeom>
          <a:noFill/>
          <a:ln>
            <a:noFill/>
          </a:ln>
        </p:spPr>
      </p:pic>
      <p:sp>
        <p:nvSpPr>
          <p:cNvPr id="389" name="Google Shape;389;p40"/>
          <p:cNvSpPr/>
          <p:nvPr/>
        </p:nvSpPr>
        <p:spPr>
          <a:xfrm flipH="1">
            <a:off x="3271825" y="998025"/>
            <a:ext cx="4053600" cy="3774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HTTP Response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1"/>
          <p:cNvSpPr txBox="1"/>
          <p:nvPr>
            <p:ph type="title"/>
          </p:nvPr>
        </p:nvSpPr>
        <p:spPr>
          <a:xfrm>
            <a:off x="0" y="-57150"/>
            <a:ext cx="4810200" cy="4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lt1"/>
                </a:solidFill>
              </a:rPr>
              <a:t>Rest: exemplo simples</a:t>
            </a:r>
            <a:endParaRPr/>
          </a:p>
        </p:txBody>
      </p:sp>
      <p:pic>
        <p:nvPicPr>
          <p:cNvPr id="395" name="Google Shape;395;p41"/>
          <p:cNvPicPr preferRelativeResize="0"/>
          <p:nvPr/>
        </p:nvPicPr>
        <p:blipFill rotWithShape="1">
          <a:blip r:embed="rId3">
            <a:alphaModFix/>
          </a:blip>
          <a:srcRect b="13818" l="16543" r="16909" t="14548"/>
          <a:stretch/>
        </p:blipFill>
        <p:spPr>
          <a:xfrm>
            <a:off x="261000" y="1266700"/>
            <a:ext cx="2763674" cy="2111126"/>
          </a:xfrm>
          <a:prstGeom prst="rect">
            <a:avLst/>
          </a:prstGeom>
          <a:noFill/>
          <a:ln>
            <a:noFill/>
          </a:ln>
          <a:effectLst>
            <a:outerShdw blurRad="57150" rotWithShape="0" algn="bl" dir="5400000" dist="19050">
              <a:srgbClr val="000000">
                <a:alpha val="50000"/>
              </a:srgbClr>
            </a:outerShdw>
          </a:effectLst>
        </p:spPr>
      </p:pic>
      <p:pic>
        <p:nvPicPr>
          <p:cNvPr id="396" name="Google Shape;396;p41"/>
          <p:cNvPicPr preferRelativeResize="0"/>
          <p:nvPr/>
        </p:nvPicPr>
        <p:blipFill>
          <a:blip r:embed="rId4">
            <a:alphaModFix/>
          </a:blip>
          <a:stretch>
            <a:fillRect/>
          </a:stretch>
        </p:blipFill>
        <p:spPr>
          <a:xfrm>
            <a:off x="7799175" y="1150425"/>
            <a:ext cx="914250" cy="1098875"/>
          </a:xfrm>
          <a:prstGeom prst="rect">
            <a:avLst/>
          </a:prstGeom>
          <a:noFill/>
          <a:ln>
            <a:noFill/>
          </a:ln>
        </p:spPr>
      </p:pic>
      <p:sp>
        <p:nvSpPr>
          <p:cNvPr id="397" name="Google Shape;397;p41"/>
          <p:cNvSpPr txBox="1"/>
          <p:nvPr/>
        </p:nvSpPr>
        <p:spPr>
          <a:xfrm>
            <a:off x="677214" y="1279456"/>
            <a:ext cx="16794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t>http://www.exemplo.com</a:t>
            </a:r>
            <a:endParaRPr sz="900"/>
          </a:p>
        </p:txBody>
      </p:sp>
      <p:sp>
        <p:nvSpPr>
          <p:cNvPr id="398" name="Google Shape;398;p41"/>
          <p:cNvSpPr/>
          <p:nvPr/>
        </p:nvSpPr>
        <p:spPr>
          <a:xfrm>
            <a:off x="3282925" y="1084125"/>
            <a:ext cx="4053600" cy="3453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HTTP Request</a:t>
            </a:r>
            <a:endParaRPr/>
          </a:p>
        </p:txBody>
      </p:sp>
      <p:sp>
        <p:nvSpPr>
          <p:cNvPr id="399" name="Google Shape;399;p41"/>
          <p:cNvSpPr txBox="1"/>
          <p:nvPr/>
        </p:nvSpPr>
        <p:spPr>
          <a:xfrm>
            <a:off x="3866925" y="2109350"/>
            <a:ext cx="2598600" cy="8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300">
                <a:latin typeface="Courier New"/>
                <a:ea typeface="Courier New"/>
                <a:cs typeface="Courier New"/>
                <a:sym typeface="Courier New"/>
              </a:rPr>
              <a:t>GET /</a:t>
            </a:r>
            <a:r>
              <a:rPr b="1" lang="en-GB" sz="1300">
                <a:solidFill>
                  <a:srgbClr val="FF0000"/>
                </a:solidFill>
                <a:latin typeface="Courier New"/>
                <a:ea typeface="Courier New"/>
                <a:cs typeface="Courier New"/>
                <a:sym typeface="Courier New"/>
              </a:rPr>
              <a:t>emails</a:t>
            </a:r>
            <a:r>
              <a:rPr b="1" lang="en-GB" sz="1300">
                <a:latin typeface="Courier New"/>
                <a:ea typeface="Courier New"/>
                <a:cs typeface="Courier New"/>
                <a:sym typeface="Courier New"/>
              </a:rPr>
              <a:t> HTTP/1.1</a:t>
            </a:r>
            <a:endParaRPr b="1" sz="1300">
              <a:latin typeface="Courier New"/>
              <a:ea typeface="Courier New"/>
              <a:cs typeface="Courier New"/>
              <a:sym typeface="Courier New"/>
            </a:endParaRPr>
          </a:p>
          <a:p>
            <a:pPr indent="0" lvl="0" marL="0" rtl="0" algn="l">
              <a:spcBef>
                <a:spcPts val="0"/>
              </a:spcBef>
              <a:spcAft>
                <a:spcPts val="0"/>
              </a:spcAft>
              <a:buNone/>
            </a:pPr>
            <a:r>
              <a:rPr b="1" lang="en-GB" sz="1300">
                <a:latin typeface="Courier New"/>
                <a:ea typeface="Courier New"/>
                <a:cs typeface="Courier New"/>
                <a:sym typeface="Courier New"/>
              </a:rPr>
              <a:t>Host: www.exemplo.com</a:t>
            </a:r>
            <a:endParaRPr b="1" sz="1300">
              <a:latin typeface="Courier New"/>
              <a:ea typeface="Courier New"/>
              <a:cs typeface="Courier New"/>
              <a:sym typeface="Courier New"/>
            </a:endParaRPr>
          </a:p>
        </p:txBody>
      </p:sp>
      <p:pic>
        <p:nvPicPr>
          <p:cNvPr id="400" name="Google Shape;400;p41"/>
          <p:cNvPicPr preferRelativeResize="0"/>
          <p:nvPr/>
        </p:nvPicPr>
        <p:blipFill>
          <a:blip r:embed="rId5">
            <a:alphaModFix/>
          </a:blip>
          <a:stretch>
            <a:fillRect/>
          </a:stretch>
        </p:blipFill>
        <p:spPr>
          <a:xfrm>
            <a:off x="420375" y="1657350"/>
            <a:ext cx="2266525" cy="1385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5"/>
          <p:cNvSpPr txBox="1"/>
          <p:nvPr>
            <p:ph type="title"/>
          </p:nvPr>
        </p:nvSpPr>
        <p:spPr>
          <a:xfrm>
            <a:off x="0" y="-57150"/>
            <a:ext cx="4810200" cy="4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Um pouco de História</a:t>
            </a:r>
            <a:endParaRPr/>
          </a:p>
        </p:txBody>
      </p:sp>
      <p:pic>
        <p:nvPicPr>
          <p:cNvPr id="130" name="Google Shape;130;p15"/>
          <p:cNvPicPr preferRelativeResize="0"/>
          <p:nvPr/>
        </p:nvPicPr>
        <p:blipFill>
          <a:blip r:embed="rId3">
            <a:alphaModFix/>
          </a:blip>
          <a:stretch>
            <a:fillRect/>
          </a:stretch>
        </p:blipFill>
        <p:spPr>
          <a:xfrm>
            <a:off x="4090800" y="1647600"/>
            <a:ext cx="3568101" cy="2949276"/>
          </a:xfrm>
          <a:prstGeom prst="rect">
            <a:avLst/>
          </a:prstGeom>
          <a:noFill/>
          <a:ln>
            <a:noFill/>
          </a:ln>
          <a:effectLst>
            <a:outerShdw blurRad="57150" rotWithShape="0" algn="bl" dir="5400000" dist="19050">
              <a:srgbClr val="000000">
                <a:alpha val="50000"/>
              </a:srgbClr>
            </a:outerShdw>
          </a:effectLst>
        </p:spPr>
      </p:pic>
      <p:pic>
        <p:nvPicPr>
          <p:cNvPr id="131" name="Google Shape;131;p15"/>
          <p:cNvPicPr preferRelativeResize="0"/>
          <p:nvPr/>
        </p:nvPicPr>
        <p:blipFill>
          <a:blip r:embed="rId4">
            <a:alphaModFix/>
          </a:blip>
          <a:stretch>
            <a:fillRect/>
          </a:stretch>
        </p:blipFill>
        <p:spPr>
          <a:xfrm>
            <a:off x="7228975" y="2960000"/>
            <a:ext cx="1663375" cy="1884100"/>
          </a:xfrm>
          <a:prstGeom prst="rect">
            <a:avLst/>
          </a:prstGeom>
          <a:noFill/>
          <a:ln>
            <a:noFill/>
          </a:ln>
          <a:effectLst>
            <a:outerShdw blurRad="57150" rotWithShape="0" algn="bl" dir="5400000" dist="19050">
              <a:srgbClr val="000000">
                <a:alpha val="50000"/>
              </a:srgbClr>
            </a:outerShdw>
          </a:effectLst>
        </p:spPr>
      </p:pic>
      <p:pic>
        <p:nvPicPr>
          <p:cNvPr id="132" name="Google Shape;132;p15"/>
          <p:cNvPicPr preferRelativeResize="0"/>
          <p:nvPr/>
        </p:nvPicPr>
        <p:blipFill>
          <a:blip r:embed="rId5">
            <a:alphaModFix/>
          </a:blip>
          <a:stretch>
            <a:fillRect/>
          </a:stretch>
        </p:blipFill>
        <p:spPr>
          <a:xfrm>
            <a:off x="7774050" y="1233737"/>
            <a:ext cx="1028801" cy="1544176"/>
          </a:xfrm>
          <a:prstGeom prst="rect">
            <a:avLst/>
          </a:prstGeom>
          <a:noFill/>
          <a:ln>
            <a:noFill/>
          </a:ln>
          <a:effectLst>
            <a:outerShdw blurRad="57150" rotWithShape="0" algn="bl" dir="5400000" dist="19050">
              <a:srgbClr val="000000">
                <a:alpha val="50000"/>
              </a:srgbClr>
            </a:outerShdw>
          </a:effectLst>
        </p:spPr>
      </p:pic>
      <p:pic>
        <p:nvPicPr>
          <p:cNvPr id="133" name="Google Shape;133;p15"/>
          <p:cNvPicPr preferRelativeResize="0"/>
          <p:nvPr/>
        </p:nvPicPr>
        <p:blipFill>
          <a:blip r:embed="rId6">
            <a:alphaModFix/>
          </a:blip>
          <a:stretch>
            <a:fillRect/>
          </a:stretch>
        </p:blipFill>
        <p:spPr>
          <a:xfrm>
            <a:off x="333025" y="1739375"/>
            <a:ext cx="2499750" cy="2499750"/>
          </a:xfrm>
          <a:prstGeom prst="rect">
            <a:avLst/>
          </a:prstGeom>
          <a:noFill/>
          <a:ln>
            <a:noFill/>
          </a:ln>
          <a:effectLst>
            <a:outerShdw blurRad="57150" rotWithShape="0" algn="bl" dir="5400000" dist="19050">
              <a:srgbClr val="000000">
                <a:alpha val="50000"/>
              </a:srgbClr>
            </a:outerShdw>
          </a:effectLst>
        </p:spPr>
      </p:pic>
      <p:sp>
        <p:nvSpPr>
          <p:cNvPr id="134" name="Google Shape;134;p15"/>
          <p:cNvSpPr txBox="1"/>
          <p:nvPr/>
        </p:nvSpPr>
        <p:spPr>
          <a:xfrm>
            <a:off x="736975" y="1036375"/>
            <a:ext cx="2049600" cy="5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t>1995 - Java</a:t>
            </a:r>
            <a:endParaRPr sz="2000"/>
          </a:p>
        </p:txBody>
      </p:sp>
      <p:sp>
        <p:nvSpPr>
          <p:cNvPr id="135" name="Google Shape;135;p15"/>
          <p:cNvSpPr txBox="1"/>
          <p:nvPr/>
        </p:nvSpPr>
        <p:spPr>
          <a:xfrm>
            <a:off x="4451600" y="1036375"/>
            <a:ext cx="2918100" cy="5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t>1996 - Netscape 2.0</a:t>
            </a:r>
            <a:endParaRPr sz="20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2"/>
          <p:cNvSpPr txBox="1"/>
          <p:nvPr>
            <p:ph type="title"/>
          </p:nvPr>
        </p:nvSpPr>
        <p:spPr>
          <a:xfrm>
            <a:off x="0" y="-57150"/>
            <a:ext cx="4810200" cy="4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lt1"/>
                </a:solidFill>
              </a:rPr>
              <a:t>Rest: exemplo simples</a:t>
            </a:r>
            <a:endParaRPr/>
          </a:p>
        </p:txBody>
      </p:sp>
      <p:pic>
        <p:nvPicPr>
          <p:cNvPr id="406" name="Google Shape;406;p42"/>
          <p:cNvPicPr preferRelativeResize="0"/>
          <p:nvPr/>
        </p:nvPicPr>
        <p:blipFill rotWithShape="1">
          <a:blip r:embed="rId3">
            <a:alphaModFix/>
          </a:blip>
          <a:srcRect b="13818" l="16543" r="16909" t="14548"/>
          <a:stretch/>
        </p:blipFill>
        <p:spPr>
          <a:xfrm>
            <a:off x="261000" y="1266700"/>
            <a:ext cx="2763674" cy="2111126"/>
          </a:xfrm>
          <a:prstGeom prst="rect">
            <a:avLst/>
          </a:prstGeom>
          <a:noFill/>
          <a:ln>
            <a:noFill/>
          </a:ln>
          <a:effectLst>
            <a:outerShdw blurRad="57150" rotWithShape="0" algn="bl" dir="5400000" dist="19050">
              <a:srgbClr val="000000">
                <a:alpha val="50000"/>
              </a:srgbClr>
            </a:outerShdw>
          </a:effectLst>
        </p:spPr>
      </p:pic>
      <p:pic>
        <p:nvPicPr>
          <p:cNvPr id="407" name="Google Shape;407;p42"/>
          <p:cNvPicPr preferRelativeResize="0"/>
          <p:nvPr/>
        </p:nvPicPr>
        <p:blipFill>
          <a:blip r:embed="rId4">
            <a:alphaModFix/>
          </a:blip>
          <a:stretch>
            <a:fillRect/>
          </a:stretch>
        </p:blipFill>
        <p:spPr>
          <a:xfrm>
            <a:off x="7799175" y="1150425"/>
            <a:ext cx="914250" cy="1098875"/>
          </a:xfrm>
          <a:prstGeom prst="rect">
            <a:avLst/>
          </a:prstGeom>
          <a:noFill/>
          <a:ln>
            <a:noFill/>
          </a:ln>
        </p:spPr>
      </p:pic>
      <p:sp>
        <p:nvSpPr>
          <p:cNvPr id="408" name="Google Shape;408;p42"/>
          <p:cNvSpPr txBox="1"/>
          <p:nvPr/>
        </p:nvSpPr>
        <p:spPr>
          <a:xfrm>
            <a:off x="677214" y="1279456"/>
            <a:ext cx="16794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t>http://www.exemplo.com</a:t>
            </a:r>
            <a:endParaRPr sz="900"/>
          </a:p>
        </p:txBody>
      </p:sp>
      <p:sp>
        <p:nvSpPr>
          <p:cNvPr id="409" name="Google Shape;409;p42"/>
          <p:cNvSpPr txBox="1"/>
          <p:nvPr/>
        </p:nvSpPr>
        <p:spPr>
          <a:xfrm>
            <a:off x="3367375" y="1535350"/>
            <a:ext cx="4969800" cy="3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900">
                <a:latin typeface="Courier New"/>
                <a:ea typeface="Courier New"/>
                <a:cs typeface="Courier New"/>
                <a:sym typeface="Courier New"/>
              </a:rPr>
              <a:t>HTTP/1.1 </a:t>
            </a:r>
            <a:r>
              <a:rPr b="1" lang="en-GB" sz="900">
                <a:solidFill>
                  <a:srgbClr val="FF0000"/>
                </a:solidFill>
                <a:latin typeface="Courier New"/>
                <a:ea typeface="Courier New"/>
                <a:cs typeface="Courier New"/>
                <a:sym typeface="Courier New"/>
              </a:rPr>
              <a:t>200</a:t>
            </a:r>
            <a:r>
              <a:rPr b="1" lang="en-GB" sz="900">
                <a:latin typeface="Courier New"/>
                <a:ea typeface="Courier New"/>
                <a:cs typeface="Courier New"/>
                <a:sym typeface="Courier New"/>
              </a:rPr>
              <a:t> </a:t>
            </a:r>
            <a:r>
              <a:rPr b="1" lang="en-GB" sz="900">
                <a:solidFill>
                  <a:srgbClr val="FF0000"/>
                </a:solidFill>
                <a:latin typeface="Courier New"/>
                <a:ea typeface="Courier New"/>
                <a:cs typeface="Courier New"/>
                <a:sym typeface="Courier New"/>
              </a:rPr>
              <a:t>OK</a:t>
            </a:r>
            <a:endParaRPr b="1" sz="900">
              <a:solidFill>
                <a:srgbClr val="FF0000"/>
              </a:solidFill>
              <a:latin typeface="Courier New"/>
              <a:ea typeface="Courier New"/>
              <a:cs typeface="Courier New"/>
              <a:sym typeface="Courier New"/>
            </a:endParaRPr>
          </a:p>
          <a:p>
            <a:pPr indent="0" lvl="0" marL="0" rtl="0" algn="l">
              <a:spcBef>
                <a:spcPts val="0"/>
              </a:spcBef>
              <a:spcAft>
                <a:spcPts val="0"/>
              </a:spcAft>
              <a:buNone/>
            </a:pPr>
            <a:r>
              <a:rPr b="1" lang="en-GB" sz="900">
                <a:latin typeface="Courier New"/>
                <a:ea typeface="Courier New"/>
                <a:cs typeface="Courier New"/>
                <a:sym typeface="Courier New"/>
              </a:rPr>
              <a:t>Date: Mon, 23 May 2020 22:38:34 GMT</a:t>
            </a:r>
            <a:endParaRPr b="1" sz="900">
              <a:latin typeface="Courier New"/>
              <a:ea typeface="Courier New"/>
              <a:cs typeface="Courier New"/>
              <a:sym typeface="Courier New"/>
            </a:endParaRPr>
          </a:p>
          <a:p>
            <a:pPr indent="0" lvl="0" marL="0" rtl="0" algn="l">
              <a:spcBef>
                <a:spcPts val="0"/>
              </a:spcBef>
              <a:spcAft>
                <a:spcPts val="0"/>
              </a:spcAft>
              <a:buNone/>
            </a:pPr>
            <a:r>
              <a:rPr b="1" lang="en-GB" sz="900">
                <a:latin typeface="Courier New"/>
                <a:ea typeface="Courier New"/>
                <a:cs typeface="Courier New"/>
                <a:sym typeface="Courier New"/>
              </a:rPr>
              <a:t>Server: Apache/1.3.27 (Unix)  (Red-Hat/Linux)</a:t>
            </a:r>
            <a:endParaRPr b="1" sz="900">
              <a:latin typeface="Courier New"/>
              <a:ea typeface="Courier New"/>
              <a:cs typeface="Courier New"/>
              <a:sym typeface="Courier New"/>
            </a:endParaRPr>
          </a:p>
          <a:p>
            <a:pPr indent="0" lvl="0" marL="0" rtl="0" algn="l">
              <a:spcBef>
                <a:spcPts val="0"/>
              </a:spcBef>
              <a:spcAft>
                <a:spcPts val="0"/>
              </a:spcAft>
              <a:buNone/>
            </a:pPr>
            <a:r>
              <a:rPr b="1" lang="en-GB" sz="900">
                <a:latin typeface="Courier New"/>
                <a:ea typeface="Courier New"/>
                <a:cs typeface="Courier New"/>
                <a:sym typeface="Courier New"/>
              </a:rPr>
              <a:t>Last-Modified: Wed, 08 Jan 2020 23:11:55 GMT</a:t>
            </a:r>
            <a:endParaRPr b="1" sz="900">
              <a:latin typeface="Courier New"/>
              <a:ea typeface="Courier New"/>
              <a:cs typeface="Courier New"/>
              <a:sym typeface="Courier New"/>
            </a:endParaRPr>
          </a:p>
          <a:p>
            <a:pPr indent="0" lvl="0" marL="0" rtl="0" algn="l">
              <a:spcBef>
                <a:spcPts val="0"/>
              </a:spcBef>
              <a:spcAft>
                <a:spcPts val="0"/>
              </a:spcAft>
              <a:buNone/>
            </a:pPr>
            <a:r>
              <a:rPr b="1" lang="en-GB" sz="900">
                <a:latin typeface="Courier New"/>
                <a:ea typeface="Courier New"/>
                <a:cs typeface="Courier New"/>
                <a:sym typeface="Courier New"/>
              </a:rPr>
              <a:t>Etag: "3f80f-1b6-3e1cb03b"</a:t>
            </a:r>
            <a:endParaRPr b="1" sz="900">
              <a:latin typeface="Courier New"/>
              <a:ea typeface="Courier New"/>
              <a:cs typeface="Courier New"/>
              <a:sym typeface="Courier New"/>
            </a:endParaRPr>
          </a:p>
          <a:p>
            <a:pPr indent="0" lvl="0" marL="0" rtl="0" algn="l">
              <a:spcBef>
                <a:spcPts val="0"/>
              </a:spcBef>
              <a:spcAft>
                <a:spcPts val="0"/>
              </a:spcAft>
              <a:buNone/>
            </a:pPr>
            <a:r>
              <a:rPr b="1" lang="en-GB" sz="900">
                <a:latin typeface="Courier New"/>
                <a:ea typeface="Courier New"/>
                <a:cs typeface="Courier New"/>
                <a:sym typeface="Courier New"/>
              </a:rPr>
              <a:t>Accept-Ranges: bytes</a:t>
            </a:r>
            <a:endParaRPr b="1" sz="900">
              <a:latin typeface="Courier New"/>
              <a:ea typeface="Courier New"/>
              <a:cs typeface="Courier New"/>
              <a:sym typeface="Courier New"/>
            </a:endParaRPr>
          </a:p>
          <a:p>
            <a:pPr indent="0" lvl="0" marL="0" rtl="0" algn="l">
              <a:spcBef>
                <a:spcPts val="0"/>
              </a:spcBef>
              <a:spcAft>
                <a:spcPts val="0"/>
              </a:spcAft>
              <a:buNone/>
            </a:pPr>
            <a:r>
              <a:rPr b="1" lang="en-GB" sz="900">
                <a:latin typeface="Courier New"/>
                <a:ea typeface="Courier New"/>
                <a:cs typeface="Courier New"/>
                <a:sym typeface="Courier New"/>
              </a:rPr>
              <a:t>Content-Length: 438</a:t>
            </a:r>
            <a:endParaRPr b="1" sz="900">
              <a:latin typeface="Courier New"/>
              <a:ea typeface="Courier New"/>
              <a:cs typeface="Courier New"/>
              <a:sym typeface="Courier New"/>
            </a:endParaRPr>
          </a:p>
          <a:p>
            <a:pPr indent="0" lvl="0" marL="0" rtl="0" algn="l">
              <a:spcBef>
                <a:spcPts val="0"/>
              </a:spcBef>
              <a:spcAft>
                <a:spcPts val="0"/>
              </a:spcAft>
              <a:buNone/>
            </a:pPr>
            <a:r>
              <a:rPr b="1" lang="en-GB" sz="900">
                <a:latin typeface="Courier New"/>
                <a:ea typeface="Courier New"/>
                <a:cs typeface="Courier New"/>
                <a:sym typeface="Courier New"/>
              </a:rPr>
              <a:t>Connection: close</a:t>
            </a:r>
            <a:endParaRPr b="1" sz="900">
              <a:latin typeface="Courier New"/>
              <a:ea typeface="Courier New"/>
              <a:cs typeface="Courier New"/>
              <a:sym typeface="Courier New"/>
            </a:endParaRPr>
          </a:p>
          <a:p>
            <a:pPr indent="0" lvl="0" marL="0" rtl="0" algn="l">
              <a:spcBef>
                <a:spcPts val="0"/>
              </a:spcBef>
              <a:spcAft>
                <a:spcPts val="0"/>
              </a:spcAft>
              <a:buNone/>
            </a:pPr>
            <a:r>
              <a:rPr b="1" lang="en-GB" sz="900">
                <a:latin typeface="Courier New"/>
                <a:ea typeface="Courier New"/>
                <a:cs typeface="Courier New"/>
                <a:sym typeface="Courier New"/>
              </a:rPr>
              <a:t>Content-Type: text/json; charset=UTF-8</a:t>
            </a:r>
            <a:endParaRPr b="1" sz="9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900">
                <a:solidFill>
                  <a:srgbClr val="FF0000"/>
                </a:solidFill>
                <a:latin typeface="Courier New"/>
                <a:ea typeface="Courier New"/>
                <a:cs typeface="Courier New"/>
                <a:sym typeface="Courier New"/>
              </a:rPr>
              <a:t>[</a:t>
            </a:r>
            <a:endParaRPr b="1" sz="900">
              <a:solidFill>
                <a:srgbClr val="FF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900">
                <a:solidFill>
                  <a:srgbClr val="FF0000"/>
                </a:solidFill>
                <a:latin typeface="Courier New"/>
                <a:ea typeface="Courier New"/>
                <a:cs typeface="Courier New"/>
                <a:sym typeface="Courier New"/>
              </a:rPr>
              <a:t>    {</a:t>
            </a:r>
            <a:endParaRPr b="1" sz="900">
              <a:solidFill>
                <a:srgbClr val="FF0000"/>
              </a:solidFill>
              <a:latin typeface="Courier New"/>
              <a:ea typeface="Courier New"/>
              <a:cs typeface="Courier New"/>
              <a:sym typeface="Courier New"/>
            </a:endParaRPr>
          </a:p>
          <a:p>
            <a:pPr indent="0" lvl="0" marL="0" rtl="0" algn="l">
              <a:spcBef>
                <a:spcPts val="0"/>
              </a:spcBef>
              <a:spcAft>
                <a:spcPts val="0"/>
              </a:spcAft>
              <a:buNone/>
            </a:pPr>
            <a:r>
              <a:rPr b="1" lang="en-GB" sz="900">
                <a:solidFill>
                  <a:srgbClr val="FF0000"/>
                </a:solidFill>
                <a:latin typeface="Courier New"/>
                <a:ea typeface="Courier New"/>
                <a:cs typeface="Courier New"/>
                <a:sym typeface="Courier New"/>
              </a:rPr>
              <a:t>        "nome":"antonino",   </a:t>
            </a:r>
            <a:endParaRPr b="1" sz="900">
              <a:solidFill>
                <a:srgbClr val="FF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900">
                <a:solidFill>
                  <a:srgbClr val="FF0000"/>
                </a:solidFill>
                <a:latin typeface="Courier New"/>
                <a:ea typeface="Courier New"/>
                <a:cs typeface="Courier New"/>
                <a:sym typeface="Courier New"/>
              </a:rPr>
              <a:t>        "email":"antonio@mail.com"</a:t>
            </a:r>
            <a:endParaRPr b="1" sz="900">
              <a:solidFill>
                <a:srgbClr val="FF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900">
                <a:solidFill>
                  <a:srgbClr val="FF0000"/>
                </a:solidFill>
                <a:latin typeface="Courier New"/>
                <a:ea typeface="Courier New"/>
                <a:cs typeface="Courier New"/>
                <a:sym typeface="Courier New"/>
              </a:rPr>
              <a:t>    }, </a:t>
            </a:r>
            <a:endParaRPr b="1" sz="900">
              <a:solidFill>
                <a:srgbClr val="FF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900">
                <a:solidFill>
                  <a:srgbClr val="FF0000"/>
                </a:solidFill>
                <a:latin typeface="Courier New"/>
                <a:ea typeface="Courier New"/>
                <a:cs typeface="Courier New"/>
                <a:sym typeface="Courier New"/>
              </a:rPr>
              <a:t>    {</a:t>
            </a:r>
            <a:endParaRPr b="1" sz="900">
              <a:solidFill>
                <a:srgbClr val="FF0000"/>
              </a:solidFill>
              <a:latin typeface="Courier New"/>
              <a:ea typeface="Courier New"/>
              <a:cs typeface="Courier New"/>
              <a:sym typeface="Courier New"/>
            </a:endParaRPr>
          </a:p>
          <a:p>
            <a:pPr indent="0" lvl="0" marL="0" rtl="0" algn="l">
              <a:spcBef>
                <a:spcPts val="0"/>
              </a:spcBef>
              <a:spcAft>
                <a:spcPts val="0"/>
              </a:spcAft>
              <a:buNone/>
            </a:pPr>
            <a:r>
              <a:rPr b="1" lang="en-GB" sz="900">
                <a:solidFill>
                  <a:srgbClr val="FF0000"/>
                </a:solidFill>
                <a:latin typeface="Courier New"/>
                <a:ea typeface="Courier New"/>
                <a:cs typeface="Courier New"/>
                <a:sym typeface="Courier New"/>
              </a:rPr>
              <a:t>        "nome":"joaquim",    </a:t>
            </a:r>
            <a:endParaRPr b="1" sz="900">
              <a:solidFill>
                <a:srgbClr val="FF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900">
                <a:solidFill>
                  <a:srgbClr val="FF0000"/>
                </a:solidFill>
                <a:latin typeface="Courier New"/>
                <a:ea typeface="Courier New"/>
                <a:cs typeface="Courier New"/>
                <a:sym typeface="Courier New"/>
              </a:rPr>
              <a:t>        "email":"joaquim@mail.com"</a:t>
            </a:r>
            <a:endParaRPr b="1" sz="900">
              <a:solidFill>
                <a:srgbClr val="FF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900">
                <a:solidFill>
                  <a:srgbClr val="FF0000"/>
                </a:solidFill>
                <a:latin typeface="Courier New"/>
                <a:ea typeface="Courier New"/>
                <a:cs typeface="Courier New"/>
                <a:sym typeface="Courier New"/>
              </a:rPr>
              <a:t>    }, </a:t>
            </a:r>
            <a:endParaRPr b="1" sz="900">
              <a:solidFill>
                <a:srgbClr val="FF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900">
                <a:solidFill>
                  <a:srgbClr val="FF0000"/>
                </a:solidFill>
                <a:latin typeface="Courier New"/>
                <a:ea typeface="Courier New"/>
                <a:cs typeface="Courier New"/>
                <a:sym typeface="Courier New"/>
              </a:rPr>
              <a:t>    {</a:t>
            </a:r>
            <a:endParaRPr b="1" sz="900">
              <a:solidFill>
                <a:srgbClr val="FF0000"/>
              </a:solidFill>
              <a:latin typeface="Courier New"/>
              <a:ea typeface="Courier New"/>
              <a:cs typeface="Courier New"/>
              <a:sym typeface="Courier New"/>
            </a:endParaRPr>
          </a:p>
          <a:p>
            <a:pPr indent="0" lvl="0" marL="0" rtl="0" algn="l">
              <a:spcBef>
                <a:spcPts val="0"/>
              </a:spcBef>
              <a:spcAft>
                <a:spcPts val="0"/>
              </a:spcAft>
              <a:buNone/>
            </a:pPr>
            <a:r>
              <a:rPr b="1" lang="en-GB" sz="900">
                <a:solidFill>
                  <a:srgbClr val="FF0000"/>
                </a:solidFill>
                <a:latin typeface="Courier New"/>
                <a:ea typeface="Courier New"/>
                <a:cs typeface="Courier New"/>
                <a:sym typeface="Courier New"/>
              </a:rPr>
              <a:t>        "nome":"maria",      </a:t>
            </a:r>
            <a:endParaRPr b="1" sz="900">
              <a:solidFill>
                <a:srgbClr val="FF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900">
                <a:solidFill>
                  <a:srgbClr val="FF0000"/>
                </a:solidFill>
                <a:latin typeface="Courier New"/>
                <a:ea typeface="Courier New"/>
                <a:cs typeface="Courier New"/>
                <a:sym typeface="Courier New"/>
              </a:rPr>
              <a:t>        "email":"maria@mail.com"</a:t>
            </a:r>
            <a:endParaRPr b="1" sz="900">
              <a:solidFill>
                <a:srgbClr val="FF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900">
                <a:solidFill>
                  <a:srgbClr val="FF0000"/>
                </a:solidFill>
                <a:latin typeface="Courier New"/>
                <a:ea typeface="Courier New"/>
                <a:cs typeface="Courier New"/>
                <a:sym typeface="Courier New"/>
              </a:rPr>
              <a:t>    } </a:t>
            </a:r>
            <a:endParaRPr b="1" sz="900">
              <a:solidFill>
                <a:srgbClr val="FF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b="1" sz="900">
              <a:solidFill>
                <a:srgbClr val="FF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900">
                <a:solidFill>
                  <a:srgbClr val="FF0000"/>
                </a:solidFill>
                <a:latin typeface="Courier New"/>
                <a:ea typeface="Courier New"/>
                <a:cs typeface="Courier New"/>
                <a:sym typeface="Courier New"/>
              </a:rPr>
              <a:t>]</a:t>
            </a:r>
            <a:endParaRPr b="1" sz="900">
              <a:solidFill>
                <a:srgbClr val="FF0000"/>
              </a:solidFill>
              <a:latin typeface="Courier New"/>
              <a:ea typeface="Courier New"/>
              <a:cs typeface="Courier New"/>
              <a:sym typeface="Courier New"/>
            </a:endParaRPr>
          </a:p>
          <a:p>
            <a:pPr indent="0" lvl="0" marL="0" rtl="0" algn="l">
              <a:spcBef>
                <a:spcPts val="0"/>
              </a:spcBef>
              <a:spcAft>
                <a:spcPts val="0"/>
              </a:spcAft>
              <a:buNone/>
            </a:pPr>
            <a:r>
              <a:t/>
            </a:r>
            <a:endParaRPr b="1" sz="900">
              <a:latin typeface="Courier New"/>
              <a:ea typeface="Courier New"/>
              <a:cs typeface="Courier New"/>
              <a:sym typeface="Courier New"/>
            </a:endParaRPr>
          </a:p>
        </p:txBody>
      </p:sp>
      <p:pic>
        <p:nvPicPr>
          <p:cNvPr id="410" name="Google Shape;410;p42"/>
          <p:cNvPicPr preferRelativeResize="0"/>
          <p:nvPr/>
        </p:nvPicPr>
        <p:blipFill>
          <a:blip r:embed="rId5">
            <a:alphaModFix/>
          </a:blip>
          <a:stretch>
            <a:fillRect/>
          </a:stretch>
        </p:blipFill>
        <p:spPr>
          <a:xfrm>
            <a:off x="420375" y="1657350"/>
            <a:ext cx="2266525" cy="1385900"/>
          </a:xfrm>
          <a:prstGeom prst="rect">
            <a:avLst/>
          </a:prstGeom>
          <a:noFill/>
          <a:ln>
            <a:noFill/>
          </a:ln>
        </p:spPr>
      </p:pic>
      <p:sp>
        <p:nvSpPr>
          <p:cNvPr id="411" name="Google Shape;411;p42"/>
          <p:cNvSpPr/>
          <p:nvPr/>
        </p:nvSpPr>
        <p:spPr>
          <a:xfrm flipH="1">
            <a:off x="3271825" y="998025"/>
            <a:ext cx="4053600" cy="3774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HTTP Response	</a:t>
            </a:r>
            <a:endParaRPr/>
          </a:p>
        </p:txBody>
      </p:sp>
      <p:pic>
        <p:nvPicPr>
          <p:cNvPr id="412" name="Google Shape;412;p42"/>
          <p:cNvPicPr preferRelativeResize="0"/>
          <p:nvPr/>
        </p:nvPicPr>
        <p:blipFill>
          <a:blip r:embed="rId6">
            <a:alphaModFix/>
          </a:blip>
          <a:stretch>
            <a:fillRect/>
          </a:stretch>
        </p:blipFill>
        <p:spPr>
          <a:xfrm>
            <a:off x="408555" y="1748475"/>
            <a:ext cx="2072775" cy="156898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3"/>
          <p:cNvSpPr txBox="1"/>
          <p:nvPr>
            <p:ph type="title"/>
          </p:nvPr>
        </p:nvSpPr>
        <p:spPr>
          <a:xfrm>
            <a:off x="0" y="-57150"/>
            <a:ext cx="4810200" cy="4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Rest - JSON / XML?</a:t>
            </a:r>
            <a:endParaRPr/>
          </a:p>
        </p:txBody>
      </p:sp>
      <p:sp>
        <p:nvSpPr>
          <p:cNvPr id="418" name="Google Shape;418;p43"/>
          <p:cNvSpPr txBox="1"/>
          <p:nvPr/>
        </p:nvSpPr>
        <p:spPr>
          <a:xfrm>
            <a:off x="168900" y="660200"/>
            <a:ext cx="3053700" cy="6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JSON: </a:t>
            </a:r>
            <a:r>
              <a:rPr lang="en-GB"/>
              <a:t>JavaScript Object Notation</a:t>
            </a:r>
            <a:endParaRPr/>
          </a:p>
        </p:txBody>
      </p:sp>
      <p:sp>
        <p:nvSpPr>
          <p:cNvPr id="419" name="Google Shape;419;p43"/>
          <p:cNvSpPr txBox="1"/>
          <p:nvPr/>
        </p:nvSpPr>
        <p:spPr>
          <a:xfrm>
            <a:off x="4072100" y="660200"/>
            <a:ext cx="4291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XML (Extensible Markup Language) </a:t>
            </a:r>
            <a:endParaRPr/>
          </a:p>
        </p:txBody>
      </p:sp>
      <p:pic>
        <p:nvPicPr>
          <p:cNvPr id="420" name="Google Shape;420;p43"/>
          <p:cNvPicPr preferRelativeResize="0"/>
          <p:nvPr/>
        </p:nvPicPr>
        <p:blipFill>
          <a:blip r:embed="rId3">
            <a:alphaModFix/>
          </a:blip>
          <a:stretch>
            <a:fillRect/>
          </a:stretch>
        </p:blipFill>
        <p:spPr>
          <a:xfrm>
            <a:off x="168900" y="1305200"/>
            <a:ext cx="3260699" cy="2030050"/>
          </a:xfrm>
          <a:prstGeom prst="rect">
            <a:avLst/>
          </a:prstGeom>
          <a:noFill/>
          <a:ln>
            <a:noFill/>
          </a:ln>
          <a:effectLst>
            <a:outerShdw blurRad="57150" rotWithShape="0" algn="bl" dir="5400000" dist="19050">
              <a:srgbClr val="000000">
                <a:alpha val="50000"/>
              </a:srgbClr>
            </a:outerShdw>
          </a:effectLst>
        </p:spPr>
      </p:pic>
      <p:pic>
        <p:nvPicPr>
          <p:cNvPr id="421" name="Google Shape;421;p43"/>
          <p:cNvPicPr preferRelativeResize="0"/>
          <p:nvPr/>
        </p:nvPicPr>
        <p:blipFill>
          <a:blip r:embed="rId4">
            <a:alphaModFix/>
          </a:blip>
          <a:stretch>
            <a:fillRect/>
          </a:stretch>
        </p:blipFill>
        <p:spPr>
          <a:xfrm>
            <a:off x="3628049" y="1305200"/>
            <a:ext cx="5363551" cy="31832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4"/>
          <p:cNvSpPr txBox="1"/>
          <p:nvPr>
            <p:ph type="title"/>
          </p:nvPr>
        </p:nvSpPr>
        <p:spPr>
          <a:xfrm>
            <a:off x="0" y="-57150"/>
            <a:ext cx="4810200" cy="4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lt1"/>
                </a:solidFill>
              </a:rPr>
              <a:t>Rest - JSON / XML?</a:t>
            </a:r>
            <a:endParaRPr>
              <a:solidFill>
                <a:schemeClr val="lt1"/>
              </a:solidFill>
            </a:endParaRPr>
          </a:p>
          <a:p>
            <a:pPr indent="0" lvl="0" marL="0" rtl="0" algn="l">
              <a:spcBef>
                <a:spcPts val="0"/>
              </a:spcBef>
              <a:spcAft>
                <a:spcPts val="0"/>
              </a:spcAft>
              <a:buNone/>
            </a:pPr>
            <a:r>
              <a:t/>
            </a:r>
            <a:endParaRPr/>
          </a:p>
        </p:txBody>
      </p:sp>
      <p:sp>
        <p:nvSpPr>
          <p:cNvPr id="427" name="Google Shape;427;p44"/>
          <p:cNvSpPr txBox="1"/>
          <p:nvPr/>
        </p:nvSpPr>
        <p:spPr>
          <a:xfrm>
            <a:off x="253325" y="1005650"/>
            <a:ext cx="4406400" cy="37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JSON</a:t>
            </a:r>
            <a:endParaRPr/>
          </a:p>
          <a:p>
            <a:pPr indent="-317500" lvl="0" marL="457200" rtl="0" algn="l">
              <a:spcBef>
                <a:spcPts val="0"/>
              </a:spcBef>
              <a:spcAft>
                <a:spcPts val="0"/>
              </a:spcAft>
              <a:buSzPts val="1400"/>
              <a:buChar char="●"/>
            </a:pPr>
            <a:r>
              <a:rPr lang="en-GB"/>
              <a:t>Fácil e simples de usar</a:t>
            </a:r>
            <a:endParaRPr/>
          </a:p>
          <a:p>
            <a:pPr indent="-317500" lvl="0" marL="457200" rtl="0" algn="l">
              <a:spcBef>
                <a:spcPts val="0"/>
              </a:spcBef>
              <a:spcAft>
                <a:spcPts val="0"/>
              </a:spcAft>
              <a:buSzPts val="1400"/>
              <a:buChar char="●"/>
            </a:pPr>
            <a:r>
              <a:rPr lang="en-GB"/>
              <a:t>Consome menos memória, menor banda para transferência de dados</a:t>
            </a:r>
            <a:endParaRPr/>
          </a:p>
          <a:p>
            <a:pPr indent="-317500" lvl="0" marL="457200" rtl="0" algn="l">
              <a:spcBef>
                <a:spcPts val="0"/>
              </a:spcBef>
              <a:spcAft>
                <a:spcPts val="0"/>
              </a:spcAft>
              <a:buSzPts val="1400"/>
              <a:buChar char="●"/>
            </a:pPr>
            <a:r>
              <a:rPr lang="en-GB"/>
              <a:t>Não é necessário criar “Mapeamento”, Jackson resolve tudo ;-)</a:t>
            </a:r>
            <a:endParaRPr/>
          </a:p>
          <a:p>
            <a:pPr indent="-317500" lvl="0" marL="457200" rtl="0" algn="l">
              <a:spcBef>
                <a:spcPts val="0"/>
              </a:spcBef>
              <a:spcAft>
                <a:spcPts val="0"/>
              </a:spcAft>
              <a:buSzPts val="1400"/>
              <a:buChar char="●"/>
            </a:pPr>
            <a:r>
              <a:rPr lang="en-GB"/>
              <a:t>No browser/javascript, não há a necessidade de biblioteca extra para converter os dados</a:t>
            </a:r>
            <a:endParaRPr/>
          </a:p>
          <a:p>
            <a:pPr indent="-317500" lvl="1" marL="914400" rtl="0" algn="l">
              <a:spcBef>
                <a:spcPts val="0"/>
              </a:spcBef>
              <a:spcAft>
                <a:spcPts val="0"/>
              </a:spcAft>
              <a:buSzPts val="1400"/>
              <a:buChar char="○"/>
            </a:pPr>
            <a:r>
              <a:rPr lang="en-GB"/>
              <a:t>string = JSON.stringfy(objeto)</a:t>
            </a:r>
            <a:endParaRPr/>
          </a:p>
          <a:p>
            <a:pPr indent="-317500" lvl="1" marL="914400" rtl="0" algn="l">
              <a:spcBef>
                <a:spcPts val="0"/>
              </a:spcBef>
              <a:spcAft>
                <a:spcPts val="0"/>
              </a:spcAft>
              <a:buSzPts val="1400"/>
              <a:buChar char="○"/>
            </a:pPr>
            <a:r>
              <a:rPr lang="en-GB"/>
              <a:t>Objeto = JSON.parse(string)</a:t>
            </a:r>
            <a:endParaRPr/>
          </a:p>
          <a:p>
            <a:pPr indent="-317500" lvl="0" marL="457200" rtl="0" algn="l">
              <a:spcBef>
                <a:spcPts val="0"/>
              </a:spcBef>
              <a:spcAft>
                <a:spcPts val="0"/>
              </a:spcAft>
              <a:buSzPts val="1400"/>
              <a:buChar char="●"/>
            </a:pPr>
            <a:r>
              <a:rPr lang="en-GB"/>
              <a:t>Muito comum em serviços web, aplicativos e sites de dados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28" name="Google Shape;428;p44"/>
          <p:cNvSpPr txBox="1"/>
          <p:nvPr/>
        </p:nvSpPr>
        <p:spPr>
          <a:xfrm>
            <a:off x="4659725" y="1005650"/>
            <a:ext cx="4406400" cy="37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XML</a:t>
            </a:r>
            <a:endParaRPr/>
          </a:p>
          <a:p>
            <a:pPr indent="-317500" lvl="0" marL="457200" rtl="0" algn="l">
              <a:spcBef>
                <a:spcPts val="0"/>
              </a:spcBef>
              <a:spcAft>
                <a:spcPts val="0"/>
              </a:spcAft>
              <a:buSzPts val="1400"/>
              <a:buChar char="●"/>
            </a:pPr>
            <a:r>
              <a:rPr lang="en-GB"/>
              <a:t>Tags não são pré-definidas (como em html), é </a:t>
            </a:r>
            <a:r>
              <a:rPr lang="en-GB"/>
              <a:t>possível</a:t>
            </a:r>
            <a:r>
              <a:rPr lang="en-GB"/>
              <a:t> criar tags customizadas.</a:t>
            </a:r>
            <a:endParaRPr/>
          </a:p>
          <a:p>
            <a:pPr indent="-317500" lvl="0" marL="457200" rtl="0" algn="l">
              <a:spcBef>
                <a:spcPts val="0"/>
              </a:spcBef>
              <a:spcAft>
                <a:spcPts val="0"/>
              </a:spcAft>
              <a:buSzPts val="1400"/>
              <a:buChar char="●"/>
            </a:pPr>
            <a:r>
              <a:rPr lang="en-GB"/>
              <a:t>Criado principalmente para transportar dados</a:t>
            </a:r>
            <a:endParaRPr/>
          </a:p>
          <a:p>
            <a:pPr indent="-317500" lvl="0" marL="457200" rtl="0" algn="l">
              <a:spcBef>
                <a:spcPts val="0"/>
              </a:spcBef>
              <a:spcAft>
                <a:spcPts val="0"/>
              </a:spcAft>
              <a:buSzPts val="1400"/>
              <a:buChar char="●"/>
            </a:pPr>
            <a:r>
              <a:rPr lang="en-GB"/>
              <a:t>Código de marcação é fácil de ser entendido e legível por seres humanos</a:t>
            </a:r>
            <a:endParaRPr/>
          </a:p>
          <a:p>
            <a:pPr indent="-317500" lvl="0" marL="457200" rtl="0" algn="l">
              <a:spcBef>
                <a:spcPts val="0"/>
              </a:spcBef>
              <a:spcAft>
                <a:spcPts val="0"/>
              </a:spcAft>
              <a:buSzPts val="1400"/>
              <a:buChar char="●"/>
            </a:pPr>
            <a:r>
              <a:rPr lang="en-GB"/>
              <a:t>Formato bem estruturado, fácil de por seres humanos.</a:t>
            </a:r>
            <a:endParaRPr/>
          </a:p>
          <a:p>
            <a:pPr indent="-317500" lvl="0" marL="457200" rtl="0" algn="l">
              <a:spcBef>
                <a:spcPts val="0"/>
              </a:spcBef>
              <a:spcAft>
                <a:spcPts val="0"/>
              </a:spcAft>
              <a:buSzPts val="1400"/>
              <a:buChar char="●"/>
            </a:pPr>
            <a:r>
              <a:rPr lang="en-GB"/>
              <a:t>Possibilidade de se ter validadores de formatos</a:t>
            </a:r>
            <a:endParaRPr/>
          </a:p>
          <a:p>
            <a:pPr indent="-317500" lvl="0" marL="457200" rtl="0" algn="l">
              <a:spcBef>
                <a:spcPts val="0"/>
              </a:spcBef>
              <a:spcAft>
                <a:spcPts val="0"/>
              </a:spcAft>
              <a:buSzPts val="1400"/>
              <a:buChar char="●"/>
            </a:pPr>
            <a:r>
              <a:rPr lang="en-GB"/>
              <a:t>Muito comum em aplicações/ferramentas corporativas</a:t>
            </a:r>
            <a:endParaRPr/>
          </a:p>
          <a:p>
            <a:pPr indent="-317500" lvl="0" marL="457200" rtl="0" algn="l">
              <a:spcBef>
                <a:spcPts val="0"/>
              </a:spcBef>
              <a:spcAft>
                <a:spcPts val="0"/>
              </a:spcAft>
              <a:buSzPts val="1400"/>
              <a:buChar char="●"/>
            </a:pPr>
            <a:r>
              <a:rPr lang="en-GB"/>
              <a:t>Utilizado em arquivos de configuração e documentos (Office)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5"/>
          <p:cNvSpPr txBox="1"/>
          <p:nvPr>
            <p:ph type="title"/>
          </p:nvPr>
        </p:nvSpPr>
        <p:spPr>
          <a:xfrm>
            <a:off x="0" y="-57150"/>
            <a:ext cx="4928400" cy="4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Rest: Verbos Http (crud/sql)</a:t>
            </a:r>
            <a:endParaRPr/>
          </a:p>
        </p:txBody>
      </p:sp>
      <p:graphicFrame>
        <p:nvGraphicFramePr>
          <p:cNvPr id="434" name="Google Shape;434;p45"/>
          <p:cNvGraphicFramePr/>
          <p:nvPr/>
        </p:nvGraphicFramePr>
        <p:xfrm>
          <a:off x="323000" y="1483075"/>
          <a:ext cx="3000000" cy="3000000"/>
        </p:xfrm>
        <a:graphic>
          <a:graphicData uri="http://schemas.openxmlformats.org/drawingml/2006/table">
            <a:tbl>
              <a:tblPr>
                <a:noFill/>
                <a:tableStyleId>{7391D387-0E29-41F8-92E6-B0D9844B1A83}</a:tableStyleId>
              </a:tblPr>
              <a:tblGrid>
                <a:gridCol w="2772050"/>
                <a:gridCol w="2772050"/>
                <a:gridCol w="2772050"/>
              </a:tblGrid>
              <a:tr h="381000">
                <a:tc>
                  <a:txBody>
                    <a:bodyPr/>
                    <a:lstStyle/>
                    <a:p>
                      <a:pPr indent="0" lvl="0" marL="0" rtl="0" algn="l">
                        <a:spcBef>
                          <a:spcPts val="0"/>
                        </a:spcBef>
                        <a:spcAft>
                          <a:spcPts val="0"/>
                        </a:spcAft>
                        <a:buNone/>
                      </a:pPr>
                      <a:r>
                        <a:rPr b="1" lang="en-GB" sz="1900"/>
                        <a:t>Verbo </a:t>
                      </a:r>
                      <a:r>
                        <a:rPr b="1" lang="en-GB" sz="1900"/>
                        <a:t>HTTP </a:t>
                      </a:r>
                      <a:endParaRPr b="1" sz="1900"/>
                    </a:p>
                  </a:txBody>
                  <a:tcPr marT="91425" marB="91425" marR="91425" marL="91425"/>
                </a:tc>
                <a:tc>
                  <a:txBody>
                    <a:bodyPr/>
                    <a:lstStyle/>
                    <a:p>
                      <a:pPr indent="0" lvl="0" marL="0" rtl="0" algn="l">
                        <a:spcBef>
                          <a:spcPts val="0"/>
                        </a:spcBef>
                        <a:spcAft>
                          <a:spcPts val="0"/>
                        </a:spcAft>
                        <a:buNone/>
                      </a:pPr>
                      <a:r>
                        <a:rPr b="1" lang="en-GB" sz="1900"/>
                        <a:t>Operação </a:t>
                      </a:r>
                      <a:r>
                        <a:rPr b="1" lang="en-GB" sz="1900"/>
                        <a:t>CRUD</a:t>
                      </a:r>
                      <a:endParaRPr b="1" sz="1900"/>
                    </a:p>
                  </a:txBody>
                  <a:tcPr marT="91425" marB="91425" marR="91425" marL="91425"/>
                </a:tc>
                <a:tc>
                  <a:txBody>
                    <a:bodyPr/>
                    <a:lstStyle/>
                    <a:p>
                      <a:pPr indent="0" lvl="0" marL="0" rtl="0" algn="l">
                        <a:spcBef>
                          <a:spcPts val="0"/>
                        </a:spcBef>
                        <a:spcAft>
                          <a:spcPts val="0"/>
                        </a:spcAft>
                        <a:buNone/>
                      </a:pPr>
                      <a:r>
                        <a:rPr b="1" lang="en-GB" sz="1900"/>
                        <a:t>Comando SQL</a:t>
                      </a:r>
                      <a:endParaRPr b="1" sz="1900"/>
                    </a:p>
                  </a:txBody>
                  <a:tcPr marT="91425" marB="91425" marR="91425" marL="91425"/>
                </a:tc>
              </a:tr>
              <a:tr h="381000">
                <a:tc>
                  <a:txBody>
                    <a:bodyPr/>
                    <a:lstStyle/>
                    <a:p>
                      <a:pPr indent="0" lvl="0" marL="0" rtl="0" algn="l">
                        <a:spcBef>
                          <a:spcPts val="0"/>
                        </a:spcBef>
                        <a:spcAft>
                          <a:spcPts val="0"/>
                        </a:spcAft>
                        <a:buNone/>
                      </a:pPr>
                      <a:r>
                        <a:rPr lang="en-GB" sz="1900"/>
                        <a:t>GET</a:t>
                      </a:r>
                      <a:endParaRPr sz="1900"/>
                    </a:p>
                  </a:txBody>
                  <a:tcPr marT="91425" marB="91425" marR="91425" marL="91425"/>
                </a:tc>
                <a:tc>
                  <a:txBody>
                    <a:bodyPr/>
                    <a:lstStyle/>
                    <a:p>
                      <a:pPr indent="0" lvl="0" marL="0" rtl="0" algn="l">
                        <a:spcBef>
                          <a:spcPts val="0"/>
                        </a:spcBef>
                        <a:spcAft>
                          <a:spcPts val="0"/>
                        </a:spcAft>
                        <a:buNone/>
                      </a:pPr>
                      <a:r>
                        <a:rPr lang="en-GB" sz="1900"/>
                        <a:t>R - read (ler)</a:t>
                      </a:r>
                      <a:endParaRPr sz="1900"/>
                    </a:p>
                  </a:txBody>
                  <a:tcPr marT="91425" marB="91425" marR="91425" marL="91425"/>
                </a:tc>
                <a:tc>
                  <a:txBody>
                    <a:bodyPr/>
                    <a:lstStyle/>
                    <a:p>
                      <a:pPr indent="0" lvl="0" marL="0" rtl="0" algn="l">
                        <a:spcBef>
                          <a:spcPts val="0"/>
                        </a:spcBef>
                        <a:spcAft>
                          <a:spcPts val="0"/>
                        </a:spcAft>
                        <a:buNone/>
                      </a:pPr>
                      <a:r>
                        <a:rPr lang="en-GB" sz="1900"/>
                        <a:t>SELECT</a:t>
                      </a:r>
                      <a:endParaRPr sz="1900"/>
                    </a:p>
                  </a:txBody>
                  <a:tcPr marT="91425" marB="91425" marR="91425" marL="91425"/>
                </a:tc>
              </a:tr>
              <a:tr h="396200">
                <a:tc>
                  <a:txBody>
                    <a:bodyPr/>
                    <a:lstStyle/>
                    <a:p>
                      <a:pPr indent="0" lvl="0" marL="0" rtl="0" algn="l">
                        <a:spcBef>
                          <a:spcPts val="0"/>
                        </a:spcBef>
                        <a:spcAft>
                          <a:spcPts val="0"/>
                        </a:spcAft>
                        <a:buNone/>
                      </a:pPr>
                      <a:r>
                        <a:rPr lang="en-GB" sz="1900"/>
                        <a:t>POST</a:t>
                      </a:r>
                      <a:endParaRPr sz="1900"/>
                    </a:p>
                  </a:txBody>
                  <a:tcPr marT="91425" marB="91425" marR="91425" marL="91425"/>
                </a:tc>
                <a:tc>
                  <a:txBody>
                    <a:bodyPr/>
                    <a:lstStyle/>
                    <a:p>
                      <a:pPr indent="0" lvl="0" marL="0" rtl="0" algn="l">
                        <a:spcBef>
                          <a:spcPts val="0"/>
                        </a:spcBef>
                        <a:spcAft>
                          <a:spcPts val="0"/>
                        </a:spcAft>
                        <a:buNone/>
                      </a:pPr>
                      <a:r>
                        <a:rPr lang="en-GB" sz="1900"/>
                        <a:t>C - create (criar)</a:t>
                      </a:r>
                      <a:endParaRPr sz="1900"/>
                    </a:p>
                  </a:txBody>
                  <a:tcPr marT="91425" marB="91425" marR="91425" marL="91425"/>
                </a:tc>
                <a:tc>
                  <a:txBody>
                    <a:bodyPr/>
                    <a:lstStyle/>
                    <a:p>
                      <a:pPr indent="0" lvl="0" marL="0" rtl="0" algn="l">
                        <a:spcBef>
                          <a:spcPts val="0"/>
                        </a:spcBef>
                        <a:spcAft>
                          <a:spcPts val="0"/>
                        </a:spcAft>
                        <a:buNone/>
                      </a:pPr>
                      <a:r>
                        <a:rPr lang="en-GB" sz="1900"/>
                        <a:t>INSERT</a:t>
                      </a:r>
                      <a:endParaRPr sz="1900"/>
                    </a:p>
                  </a:txBody>
                  <a:tcPr marT="91425" marB="91425" marR="91425" marL="91425"/>
                </a:tc>
              </a:tr>
              <a:tr h="396200">
                <a:tc>
                  <a:txBody>
                    <a:bodyPr/>
                    <a:lstStyle/>
                    <a:p>
                      <a:pPr indent="0" lvl="0" marL="0" rtl="0" algn="l">
                        <a:spcBef>
                          <a:spcPts val="0"/>
                        </a:spcBef>
                        <a:spcAft>
                          <a:spcPts val="0"/>
                        </a:spcAft>
                        <a:buNone/>
                      </a:pPr>
                      <a:r>
                        <a:rPr lang="en-GB" sz="1900"/>
                        <a:t>PUT ou PATCH</a:t>
                      </a:r>
                      <a:endParaRPr sz="1900"/>
                    </a:p>
                  </a:txBody>
                  <a:tcPr marT="91425" marB="91425" marR="91425" marL="91425"/>
                </a:tc>
                <a:tc>
                  <a:txBody>
                    <a:bodyPr/>
                    <a:lstStyle/>
                    <a:p>
                      <a:pPr indent="0" lvl="0" marL="0" rtl="0" algn="l">
                        <a:spcBef>
                          <a:spcPts val="0"/>
                        </a:spcBef>
                        <a:spcAft>
                          <a:spcPts val="0"/>
                        </a:spcAft>
                        <a:buNone/>
                      </a:pPr>
                      <a:r>
                        <a:rPr lang="en-GB" sz="1900"/>
                        <a:t>U - update (atualizar)</a:t>
                      </a:r>
                      <a:endParaRPr sz="1900"/>
                    </a:p>
                  </a:txBody>
                  <a:tcPr marT="91425" marB="91425" marR="91425" marL="91425"/>
                </a:tc>
                <a:tc>
                  <a:txBody>
                    <a:bodyPr/>
                    <a:lstStyle/>
                    <a:p>
                      <a:pPr indent="0" lvl="0" marL="0" rtl="0" algn="l">
                        <a:spcBef>
                          <a:spcPts val="0"/>
                        </a:spcBef>
                        <a:spcAft>
                          <a:spcPts val="0"/>
                        </a:spcAft>
                        <a:buNone/>
                      </a:pPr>
                      <a:r>
                        <a:rPr lang="en-GB" sz="1900"/>
                        <a:t>UPDATE</a:t>
                      </a:r>
                      <a:endParaRPr sz="1900"/>
                    </a:p>
                  </a:txBody>
                  <a:tcPr marT="91425" marB="91425" marR="91425" marL="91425"/>
                </a:tc>
              </a:tr>
              <a:tr h="396200">
                <a:tc>
                  <a:txBody>
                    <a:bodyPr/>
                    <a:lstStyle/>
                    <a:p>
                      <a:pPr indent="0" lvl="0" marL="0" rtl="0" algn="l">
                        <a:spcBef>
                          <a:spcPts val="0"/>
                        </a:spcBef>
                        <a:spcAft>
                          <a:spcPts val="0"/>
                        </a:spcAft>
                        <a:buNone/>
                      </a:pPr>
                      <a:r>
                        <a:rPr lang="en-GB" sz="1900"/>
                        <a:t>DELETE</a:t>
                      </a:r>
                      <a:endParaRPr sz="1900"/>
                    </a:p>
                  </a:txBody>
                  <a:tcPr marT="91425" marB="91425" marR="91425" marL="91425"/>
                </a:tc>
                <a:tc>
                  <a:txBody>
                    <a:bodyPr/>
                    <a:lstStyle/>
                    <a:p>
                      <a:pPr indent="0" lvl="0" marL="0" rtl="0" algn="l">
                        <a:spcBef>
                          <a:spcPts val="0"/>
                        </a:spcBef>
                        <a:spcAft>
                          <a:spcPts val="0"/>
                        </a:spcAft>
                        <a:buNone/>
                      </a:pPr>
                      <a:r>
                        <a:rPr lang="en-GB" sz="1900"/>
                        <a:t>D - delete (apagar)</a:t>
                      </a:r>
                      <a:endParaRPr sz="1900"/>
                    </a:p>
                  </a:txBody>
                  <a:tcPr marT="91425" marB="91425" marR="91425" marL="91425"/>
                </a:tc>
                <a:tc>
                  <a:txBody>
                    <a:bodyPr/>
                    <a:lstStyle/>
                    <a:p>
                      <a:pPr indent="0" lvl="0" marL="0" rtl="0" algn="l">
                        <a:spcBef>
                          <a:spcPts val="0"/>
                        </a:spcBef>
                        <a:spcAft>
                          <a:spcPts val="0"/>
                        </a:spcAft>
                        <a:buNone/>
                      </a:pPr>
                      <a:r>
                        <a:rPr lang="en-GB" sz="1900"/>
                        <a:t>DELETE</a:t>
                      </a:r>
                      <a:endParaRPr sz="1900"/>
                    </a:p>
                  </a:txBody>
                  <a:tcPr marT="91425" marB="91425" marR="91425" marL="91425"/>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6"/>
          <p:cNvSpPr txBox="1"/>
          <p:nvPr>
            <p:ph type="title"/>
          </p:nvPr>
        </p:nvSpPr>
        <p:spPr>
          <a:xfrm>
            <a:off x="0" y="-57150"/>
            <a:ext cx="4810200" cy="4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Postman</a:t>
            </a:r>
            <a:endParaRPr/>
          </a:p>
        </p:txBody>
      </p:sp>
      <p:pic>
        <p:nvPicPr>
          <p:cNvPr id="440" name="Google Shape;440;p46"/>
          <p:cNvPicPr preferRelativeResize="0"/>
          <p:nvPr/>
        </p:nvPicPr>
        <p:blipFill>
          <a:blip r:embed="rId3">
            <a:alphaModFix/>
          </a:blip>
          <a:stretch>
            <a:fillRect/>
          </a:stretch>
        </p:blipFill>
        <p:spPr>
          <a:xfrm>
            <a:off x="263750" y="1202125"/>
            <a:ext cx="5304699" cy="3721576"/>
          </a:xfrm>
          <a:prstGeom prst="rect">
            <a:avLst/>
          </a:prstGeom>
          <a:noFill/>
          <a:ln>
            <a:noFill/>
          </a:ln>
          <a:effectLst>
            <a:outerShdw blurRad="57150" rotWithShape="0" algn="bl" dir="5400000" dist="19050">
              <a:srgbClr val="000000">
                <a:alpha val="50000"/>
              </a:srgbClr>
            </a:outerShdw>
          </a:effectLst>
        </p:spPr>
      </p:pic>
      <p:sp>
        <p:nvSpPr>
          <p:cNvPr id="441" name="Google Shape;441;p46"/>
          <p:cNvSpPr txBox="1"/>
          <p:nvPr/>
        </p:nvSpPr>
        <p:spPr>
          <a:xfrm>
            <a:off x="227125" y="646475"/>
            <a:ext cx="4583100" cy="63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Ferramenta de apoio ao desenvolvedor Rest</a:t>
            </a:r>
            <a:endParaRPr/>
          </a:p>
          <a:p>
            <a:pPr indent="0" lvl="0" marL="0" rtl="0" algn="l">
              <a:spcBef>
                <a:spcPts val="0"/>
              </a:spcBef>
              <a:spcAft>
                <a:spcPts val="0"/>
              </a:spcAft>
              <a:buNone/>
            </a:pPr>
            <a:r>
              <a:rPr lang="en-GB" u="sng">
                <a:solidFill>
                  <a:schemeClr val="hlink"/>
                </a:solidFill>
                <a:hlinkClick r:id="rId4"/>
              </a:rPr>
              <a:t>https://www.postman.com/</a:t>
            </a:r>
            <a:r>
              <a:rPr lang="en-GB"/>
              <a:t> </a:t>
            </a:r>
            <a:endParaRPr/>
          </a:p>
        </p:txBody>
      </p:sp>
      <p:sp>
        <p:nvSpPr>
          <p:cNvPr id="442" name="Google Shape;442;p46"/>
          <p:cNvSpPr txBox="1"/>
          <p:nvPr/>
        </p:nvSpPr>
        <p:spPr>
          <a:xfrm>
            <a:off x="5942125" y="961650"/>
            <a:ext cx="2381400" cy="1315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Fazer o Download</a:t>
            </a:r>
            <a:endParaRPr/>
          </a:p>
          <a:p>
            <a:pPr indent="-317500" lvl="0" marL="457200" rtl="0" algn="l">
              <a:spcBef>
                <a:spcPts val="0"/>
              </a:spcBef>
              <a:spcAft>
                <a:spcPts val="0"/>
              </a:spcAft>
              <a:buSzPts val="1400"/>
              <a:buChar char="●"/>
            </a:pPr>
            <a:r>
              <a:rPr lang="en-GB"/>
              <a:t>Instalar</a:t>
            </a:r>
            <a:endParaRPr/>
          </a:p>
          <a:p>
            <a:pPr indent="-317500" lvl="0" marL="457200" rtl="0" algn="l">
              <a:spcBef>
                <a:spcPts val="0"/>
              </a:spcBef>
              <a:spcAft>
                <a:spcPts val="0"/>
              </a:spcAft>
              <a:buSzPts val="1400"/>
              <a:buChar char="●"/>
            </a:pPr>
            <a:r>
              <a:rPr lang="en-GB"/>
              <a:t>Criar usuário</a:t>
            </a:r>
            <a:endParaRPr/>
          </a:p>
          <a:p>
            <a:pPr indent="-317500" lvl="0" marL="457200" rtl="0" algn="l">
              <a:spcBef>
                <a:spcPts val="0"/>
              </a:spcBef>
              <a:spcAft>
                <a:spcPts val="0"/>
              </a:spcAft>
              <a:buSzPts val="1400"/>
              <a:buChar char="●"/>
            </a:pPr>
            <a:r>
              <a:rPr lang="en-GB"/>
              <a:t>Autenticar</a:t>
            </a:r>
            <a:endParaRPr/>
          </a:p>
        </p:txBody>
      </p:sp>
      <p:pic>
        <p:nvPicPr>
          <p:cNvPr id="443" name="Google Shape;443;p46"/>
          <p:cNvPicPr preferRelativeResize="0"/>
          <p:nvPr/>
        </p:nvPicPr>
        <p:blipFill>
          <a:blip r:embed="rId5">
            <a:alphaModFix/>
          </a:blip>
          <a:stretch>
            <a:fillRect/>
          </a:stretch>
        </p:blipFill>
        <p:spPr>
          <a:xfrm>
            <a:off x="5630525" y="2315325"/>
            <a:ext cx="3478700" cy="26889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7"/>
          <p:cNvSpPr txBox="1"/>
          <p:nvPr>
            <p:ph type="title"/>
          </p:nvPr>
        </p:nvSpPr>
        <p:spPr>
          <a:xfrm>
            <a:off x="0" y="-57150"/>
            <a:ext cx="4810200" cy="4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Postman</a:t>
            </a:r>
            <a:endParaRPr/>
          </a:p>
        </p:txBody>
      </p:sp>
      <p:pic>
        <p:nvPicPr>
          <p:cNvPr id="449" name="Google Shape;449;p47"/>
          <p:cNvPicPr preferRelativeResize="0"/>
          <p:nvPr/>
        </p:nvPicPr>
        <p:blipFill rotWithShape="1">
          <a:blip r:embed="rId3">
            <a:alphaModFix/>
          </a:blip>
          <a:srcRect b="3070" l="0" r="0" t="7163"/>
          <a:stretch/>
        </p:blipFill>
        <p:spPr>
          <a:xfrm>
            <a:off x="725600" y="675425"/>
            <a:ext cx="7710476" cy="4331650"/>
          </a:xfrm>
          <a:prstGeom prst="rect">
            <a:avLst/>
          </a:prstGeom>
          <a:noFill/>
          <a:ln>
            <a:noFill/>
          </a:ln>
          <a:effectLst>
            <a:outerShdw blurRad="57150" rotWithShape="0" algn="bl" dir="5400000" dist="19050">
              <a:srgbClr val="000000">
                <a:alpha val="50000"/>
              </a:srgbClr>
            </a:outerShdw>
          </a:effectLst>
        </p:spPr>
      </p:pic>
      <p:sp>
        <p:nvSpPr>
          <p:cNvPr id="450" name="Google Shape;450;p47"/>
          <p:cNvSpPr txBox="1"/>
          <p:nvPr/>
        </p:nvSpPr>
        <p:spPr>
          <a:xfrm>
            <a:off x="2706325" y="2839075"/>
            <a:ext cx="5346300" cy="2025300"/>
          </a:xfrm>
          <a:prstGeom prst="rect">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GB"/>
              <a:t>H</a:t>
            </a:r>
            <a:r>
              <a:rPr lang="en-GB"/>
              <a:t>istórico de requisições realizadas</a:t>
            </a:r>
            <a:endParaRPr/>
          </a:p>
          <a:p>
            <a:pPr indent="-317500" lvl="0" marL="457200" rtl="0" algn="l">
              <a:spcBef>
                <a:spcPts val="0"/>
              </a:spcBef>
              <a:spcAft>
                <a:spcPts val="0"/>
              </a:spcAft>
              <a:buSzPts val="1400"/>
              <a:buAutoNum type="arabicPeriod"/>
            </a:pPr>
            <a:r>
              <a:rPr lang="en-GB"/>
              <a:t>URL para onde irá disparar a requisição.</a:t>
            </a:r>
            <a:endParaRPr/>
          </a:p>
          <a:p>
            <a:pPr indent="-317500" lvl="0" marL="457200" rtl="0" algn="l">
              <a:spcBef>
                <a:spcPts val="0"/>
              </a:spcBef>
              <a:spcAft>
                <a:spcPts val="0"/>
              </a:spcAft>
              <a:buSzPts val="1400"/>
              <a:buAutoNum type="arabicPeriod"/>
            </a:pPr>
            <a:r>
              <a:rPr lang="en-GB"/>
              <a:t>Botão para enviar.</a:t>
            </a:r>
            <a:endParaRPr/>
          </a:p>
          <a:p>
            <a:pPr indent="-317500" lvl="0" marL="457200" rtl="0" algn="l">
              <a:spcBef>
                <a:spcPts val="0"/>
              </a:spcBef>
              <a:spcAft>
                <a:spcPts val="0"/>
              </a:spcAft>
              <a:buSzPts val="1400"/>
              <a:buAutoNum type="arabicPeriod"/>
            </a:pPr>
            <a:r>
              <a:rPr lang="en-GB"/>
              <a:t>Parâmetros e valores que serão</a:t>
            </a:r>
            <a:r>
              <a:rPr lang="en-GB"/>
              <a:t> adicionados a URL.</a:t>
            </a:r>
            <a:endParaRPr/>
          </a:p>
          <a:p>
            <a:pPr indent="-317500" lvl="0" marL="457200" rtl="0" algn="l">
              <a:spcBef>
                <a:spcPts val="0"/>
              </a:spcBef>
              <a:spcAft>
                <a:spcPts val="0"/>
              </a:spcAft>
              <a:buSzPts val="1400"/>
              <a:buAutoNum type="arabicPeriod"/>
            </a:pPr>
            <a:r>
              <a:rPr lang="en-GB"/>
              <a:t>Parâmetros e valores que serão adicionados ao Header.</a:t>
            </a:r>
            <a:endParaRPr/>
          </a:p>
          <a:p>
            <a:pPr indent="-317500" lvl="0" marL="457200" rtl="0" algn="l">
              <a:spcBef>
                <a:spcPts val="0"/>
              </a:spcBef>
              <a:spcAft>
                <a:spcPts val="0"/>
              </a:spcAft>
              <a:buSzPts val="1400"/>
              <a:buAutoNum type="arabicPeriod"/>
            </a:pPr>
            <a:r>
              <a:rPr lang="en-GB"/>
              <a:t>Selecione o tipo de requisição que irá enviar.</a:t>
            </a:r>
            <a:endParaRPr/>
          </a:p>
          <a:p>
            <a:pPr indent="-317500" lvl="0" marL="457200" rtl="0" algn="l">
              <a:spcBef>
                <a:spcPts val="0"/>
              </a:spcBef>
              <a:spcAft>
                <a:spcPts val="0"/>
              </a:spcAft>
              <a:buSzPts val="1400"/>
              <a:buAutoNum type="arabicPeriod"/>
            </a:pPr>
            <a:r>
              <a:rPr lang="en-GB"/>
              <a:t>Parâmetros e valores que serão adicionados ao Body.</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8"/>
          <p:cNvSpPr txBox="1"/>
          <p:nvPr>
            <p:ph type="title"/>
          </p:nvPr>
        </p:nvSpPr>
        <p:spPr>
          <a:xfrm>
            <a:off x="0" y="-57150"/>
            <a:ext cx="4810200" cy="4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Rest: playground</a:t>
            </a:r>
            <a:endParaRPr/>
          </a:p>
        </p:txBody>
      </p:sp>
      <p:sp>
        <p:nvSpPr>
          <p:cNvPr id="456" name="Google Shape;456;p48"/>
          <p:cNvSpPr txBox="1"/>
          <p:nvPr/>
        </p:nvSpPr>
        <p:spPr>
          <a:xfrm>
            <a:off x="1260975" y="818550"/>
            <a:ext cx="6990600" cy="75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t>Servidor com dados Fake para testes</a:t>
            </a:r>
            <a:endParaRPr sz="1800"/>
          </a:p>
          <a:p>
            <a:pPr indent="0" lvl="0" marL="0" rtl="0" algn="ctr">
              <a:spcBef>
                <a:spcPts val="0"/>
              </a:spcBef>
              <a:spcAft>
                <a:spcPts val="0"/>
              </a:spcAft>
              <a:buNone/>
            </a:pPr>
            <a:r>
              <a:rPr lang="en-GB" sz="1500" u="sng">
                <a:solidFill>
                  <a:schemeClr val="hlink"/>
                </a:solidFill>
                <a:hlinkClick r:id="rId3"/>
              </a:rPr>
              <a:t>https://github.com/bulinha/residencia-serratec/blob/master/crud.jar?raw=true</a:t>
            </a:r>
            <a:r>
              <a:rPr lang="en-GB" sz="1500"/>
              <a:t> </a:t>
            </a:r>
            <a:endParaRPr sz="1800"/>
          </a:p>
        </p:txBody>
      </p:sp>
      <p:sp>
        <p:nvSpPr>
          <p:cNvPr id="457" name="Google Shape;457;p48"/>
          <p:cNvSpPr txBox="1"/>
          <p:nvPr/>
        </p:nvSpPr>
        <p:spPr>
          <a:xfrm>
            <a:off x="2521975" y="1725525"/>
            <a:ext cx="4247400" cy="9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Executar:</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latin typeface="Courier New"/>
                <a:ea typeface="Courier New"/>
                <a:cs typeface="Courier New"/>
                <a:sym typeface="Courier New"/>
              </a:rPr>
              <a:t> </a:t>
            </a:r>
            <a:r>
              <a:rPr b="1" lang="en-GB">
                <a:latin typeface="Courier New"/>
                <a:ea typeface="Courier New"/>
                <a:cs typeface="Courier New"/>
                <a:sym typeface="Courier New"/>
              </a:rPr>
              <a:t> java -jar crud.jar</a:t>
            </a:r>
            <a:endParaRPr b="1">
              <a:latin typeface="Courier New"/>
              <a:ea typeface="Courier New"/>
              <a:cs typeface="Courier New"/>
              <a:sym typeface="Courier New"/>
            </a:endParaRPr>
          </a:p>
        </p:txBody>
      </p:sp>
      <p:pic>
        <p:nvPicPr>
          <p:cNvPr id="458" name="Google Shape;458;p48"/>
          <p:cNvPicPr preferRelativeResize="0"/>
          <p:nvPr/>
        </p:nvPicPr>
        <p:blipFill>
          <a:blip r:embed="rId4">
            <a:alphaModFix/>
          </a:blip>
          <a:stretch>
            <a:fillRect/>
          </a:stretch>
        </p:blipFill>
        <p:spPr>
          <a:xfrm>
            <a:off x="115525" y="2721900"/>
            <a:ext cx="8940333" cy="22365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pic>
        <p:nvPicPr>
          <p:cNvPr id="463" name="Google Shape;463;p49"/>
          <p:cNvPicPr preferRelativeResize="0"/>
          <p:nvPr/>
        </p:nvPicPr>
        <p:blipFill>
          <a:blip r:embed="rId3">
            <a:alphaModFix/>
          </a:blip>
          <a:stretch>
            <a:fillRect/>
          </a:stretch>
        </p:blipFill>
        <p:spPr>
          <a:xfrm>
            <a:off x="34350" y="2282025"/>
            <a:ext cx="5597499" cy="1690093"/>
          </a:xfrm>
          <a:prstGeom prst="rect">
            <a:avLst/>
          </a:prstGeom>
          <a:noFill/>
          <a:ln>
            <a:noFill/>
          </a:ln>
          <a:effectLst>
            <a:outerShdw blurRad="57150" rotWithShape="0" algn="bl" dir="5400000" dist="19050">
              <a:srgbClr val="000000">
                <a:alpha val="50000"/>
              </a:srgbClr>
            </a:outerShdw>
          </a:effectLst>
        </p:spPr>
      </p:pic>
      <p:sp>
        <p:nvSpPr>
          <p:cNvPr id="464" name="Google Shape;464;p49"/>
          <p:cNvSpPr txBox="1"/>
          <p:nvPr>
            <p:ph type="title"/>
          </p:nvPr>
        </p:nvSpPr>
        <p:spPr>
          <a:xfrm>
            <a:off x="0" y="-57150"/>
            <a:ext cx="4810200" cy="4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Postman</a:t>
            </a:r>
            <a:endParaRPr/>
          </a:p>
        </p:txBody>
      </p:sp>
      <p:pic>
        <p:nvPicPr>
          <p:cNvPr id="465" name="Google Shape;465;p49"/>
          <p:cNvPicPr preferRelativeResize="0"/>
          <p:nvPr/>
        </p:nvPicPr>
        <p:blipFill rotWithShape="1">
          <a:blip r:embed="rId4">
            <a:alphaModFix/>
          </a:blip>
          <a:srcRect b="68592" l="0" r="0" t="0"/>
          <a:stretch/>
        </p:blipFill>
        <p:spPr>
          <a:xfrm>
            <a:off x="1207875" y="722150"/>
            <a:ext cx="6588376" cy="1368449"/>
          </a:xfrm>
          <a:prstGeom prst="rect">
            <a:avLst/>
          </a:prstGeom>
          <a:noFill/>
          <a:ln>
            <a:noFill/>
          </a:ln>
          <a:effectLst>
            <a:outerShdw blurRad="57150" rotWithShape="0" algn="bl" dir="5400000" dist="19050">
              <a:srgbClr val="000000">
                <a:alpha val="50000"/>
              </a:srgbClr>
            </a:outerShdw>
          </a:effectLst>
        </p:spPr>
      </p:pic>
      <p:sp>
        <p:nvSpPr>
          <p:cNvPr id="466" name="Google Shape;466;p49"/>
          <p:cNvSpPr/>
          <p:nvPr/>
        </p:nvSpPr>
        <p:spPr>
          <a:xfrm flipH="1" rot="-5400000">
            <a:off x="4314150" y="769900"/>
            <a:ext cx="435900" cy="849900"/>
          </a:xfrm>
          <a:prstGeom prst="bentArrow">
            <a:avLst>
              <a:gd fmla="val 25000" name="adj1"/>
              <a:gd fmla="val 25000" name="adj2"/>
              <a:gd fmla="val 25000" name="adj3"/>
              <a:gd fmla="val 43750" name="adj4"/>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9"/>
          <p:cNvSpPr txBox="1"/>
          <p:nvPr/>
        </p:nvSpPr>
        <p:spPr>
          <a:xfrm>
            <a:off x="4957050" y="852350"/>
            <a:ext cx="2091900" cy="395700"/>
          </a:xfrm>
          <a:prstGeom prst="rect">
            <a:avLst/>
          </a:prstGeom>
          <a:solidFill>
            <a:srgbClr val="FFFFFF"/>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t>1 - Crie uma nova aba</a:t>
            </a:r>
            <a:endParaRPr/>
          </a:p>
        </p:txBody>
      </p:sp>
      <p:sp>
        <p:nvSpPr>
          <p:cNvPr id="468" name="Google Shape;468;p49"/>
          <p:cNvSpPr/>
          <p:nvPr/>
        </p:nvSpPr>
        <p:spPr>
          <a:xfrm rot="5398485">
            <a:off x="4895858" y="3803438"/>
            <a:ext cx="680700" cy="228600"/>
          </a:xfrm>
          <a:prstGeom prst="lef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9"/>
          <p:cNvSpPr txBox="1"/>
          <p:nvPr/>
        </p:nvSpPr>
        <p:spPr>
          <a:xfrm>
            <a:off x="3868073" y="4237225"/>
            <a:ext cx="1763700" cy="276000"/>
          </a:xfrm>
          <a:prstGeom prst="rect">
            <a:avLst/>
          </a:prstGeom>
          <a:solidFill>
            <a:srgbClr val="FFFFFF"/>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t>3 </a:t>
            </a:r>
            <a:r>
              <a:rPr lang="en-GB"/>
              <a:t>- Clique em Send</a:t>
            </a:r>
            <a:endParaRPr/>
          </a:p>
        </p:txBody>
      </p:sp>
      <p:sp>
        <p:nvSpPr>
          <p:cNvPr id="470" name="Google Shape;470;p49"/>
          <p:cNvSpPr/>
          <p:nvPr/>
        </p:nvSpPr>
        <p:spPr>
          <a:xfrm>
            <a:off x="1271428" y="2628510"/>
            <a:ext cx="296700" cy="680700"/>
          </a:xfrm>
          <a:prstGeom prst="down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9"/>
          <p:cNvSpPr txBox="1"/>
          <p:nvPr/>
        </p:nvSpPr>
        <p:spPr>
          <a:xfrm>
            <a:off x="512800" y="2377300"/>
            <a:ext cx="4339200" cy="395700"/>
          </a:xfrm>
          <a:prstGeom prst="rect">
            <a:avLst/>
          </a:prstGeom>
          <a:solidFill>
            <a:srgbClr val="FFFFFF"/>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2 - Entre com a URI https://localhost:8080/todo/1</a:t>
            </a:r>
            <a:endParaRPr>
              <a:solidFill>
                <a:schemeClr val="dk1"/>
              </a:solidFill>
            </a:endParaRPr>
          </a:p>
        </p:txBody>
      </p:sp>
      <p:pic>
        <p:nvPicPr>
          <p:cNvPr id="472" name="Google Shape;472;p49"/>
          <p:cNvPicPr preferRelativeResize="0"/>
          <p:nvPr/>
        </p:nvPicPr>
        <p:blipFill>
          <a:blip r:embed="rId5">
            <a:alphaModFix/>
          </a:blip>
          <a:stretch>
            <a:fillRect/>
          </a:stretch>
        </p:blipFill>
        <p:spPr>
          <a:xfrm>
            <a:off x="5876000" y="3044822"/>
            <a:ext cx="3136700" cy="1610175"/>
          </a:xfrm>
          <a:prstGeom prst="rect">
            <a:avLst/>
          </a:prstGeom>
          <a:noFill/>
          <a:ln>
            <a:noFill/>
          </a:ln>
          <a:effectLst>
            <a:outerShdw blurRad="57150" rotWithShape="0" algn="bl" dir="5400000" dist="19050">
              <a:srgbClr val="000000">
                <a:alpha val="50000"/>
              </a:srgbClr>
            </a:outerShdw>
          </a:effectLst>
        </p:spPr>
      </p:pic>
      <p:sp>
        <p:nvSpPr>
          <p:cNvPr id="473" name="Google Shape;473;p49"/>
          <p:cNvSpPr/>
          <p:nvPr/>
        </p:nvSpPr>
        <p:spPr>
          <a:xfrm flipH="1" rot="5398757">
            <a:off x="6005925" y="2929098"/>
            <a:ext cx="829800" cy="228600"/>
          </a:xfrm>
          <a:prstGeom prst="lef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9"/>
          <p:cNvSpPr txBox="1"/>
          <p:nvPr/>
        </p:nvSpPr>
        <p:spPr>
          <a:xfrm>
            <a:off x="6273200" y="2433750"/>
            <a:ext cx="1824000" cy="395700"/>
          </a:xfrm>
          <a:prstGeom prst="rect">
            <a:avLst/>
          </a:prstGeom>
          <a:solidFill>
            <a:srgbClr val="FFFFFF"/>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t>4</a:t>
            </a:r>
            <a:r>
              <a:rPr lang="en-GB"/>
              <a:t> - Veja o resultado</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0"/>
          <p:cNvSpPr txBox="1"/>
          <p:nvPr>
            <p:ph type="title"/>
          </p:nvPr>
        </p:nvSpPr>
        <p:spPr>
          <a:xfrm>
            <a:off x="0" y="-57150"/>
            <a:ext cx="4810200" cy="4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Rest: GET</a:t>
            </a:r>
            <a:endParaRPr/>
          </a:p>
        </p:txBody>
      </p:sp>
      <p:sp>
        <p:nvSpPr>
          <p:cNvPr id="480" name="Google Shape;480;p50"/>
          <p:cNvSpPr txBox="1"/>
          <p:nvPr/>
        </p:nvSpPr>
        <p:spPr>
          <a:xfrm>
            <a:off x="6068950" y="744825"/>
            <a:ext cx="3382200" cy="16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Recuperar todos os “todos”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GET  /todo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Recuperar um único “todo”</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GET /todos/2</a:t>
            </a:r>
            <a:endParaRPr/>
          </a:p>
        </p:txBody>
      </p:sp>
      <p:pic>
        <p:nvPicPr>
          <p:cNvPr id="481" name="Google Shape;481;p50"/>
          <p:cNvPicPr preferRelativeResize="0"/>
          <p:nvPr/>
        </p:nvPicPr>
        <p:blipFill>
          <a:blip r:embed="rId3">
            <a:alphaModFix/>
          </a:blip>
          <a:stretch>
            <a:fillRect/>
          </a:stretch>
        </p:blipFill>
        <p:spPr>
          <a:xfrm>
            <a:off x="152400" y="816450"/>
            <a:ext cx="5810126" cy="3976776"/>
          </a:xfrm>
          <a:prstGeom prst="rect">
            <a:avLst/>
          </a:prstGeom>
          <a:noFill/>
          <a:ln>
            <a:noFill/>
          </a:ln>
          <a:effectLst>
            <a:outerShdw blurRad="57150" rotWithShape="0" algn="bl" dir="5400000" dist="19050">
              <a:srgbClr val="000000">
                <a:alpha val="50000"/>
              </a:srgbClr>
            </a:outerShdw>
          </a:effectLst>
        </p:spPr>
      </p:pic>
      <p:pic>
        <p:nvPicPr>
          <p:cNvPr id="482" name="Google Shape;482;p50"/>
          <p:cNvPicPr preferRelativeResize="0"/>
          <p:nvPr/>
        </p:nvPicPr>
        <p:blipFill>
          <a:blip r:embed="rId4">
            <a:alphaModFix/>
          </a:blip>
          <a:stretch>
            <a:fillRect/>
          </a:stretch>
        </p:blipFill>
        <p:spPr>
          <a:xfrm>
            <a:off x="5045100" y="2691575"/>
            <a:ext cx="3949276" cy="23424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id="487" name="Google Shape;487;p51"/>
          <p:cNvPicPr preferRelativeResize="0"/>
          <p:nvPr/>
        </p:nvPicPr>
        <p:blipFill>
          <a:blip r:embed="rId3">
            <a:alphaModFix/>
          </a:blip>
          <a:stretch>
            <a:fillRect/>
          </a:stretch>
        </p:blipFill>
        <p:spPr>
          <a:xfrm>
            <a:off x="3675750" y="765075"/>
            <a:ext cx="5224475" cy="3951950"/>
          </a:xfrm>
          <a:prstGeom prst="rect">
            <a:avLst/>
          </a:prstGeom>
          <a:noFill/>
          <a:ln>
            <a:noFill/>
          </a:ln>
          <a:effectLst>
            <a:outerShdw blurRad="57150" rotWithShape="0" algn="bl" dir="5400000" dist="19050">
              <a:srgbClr val="000000">
                <a:alpha val="50000"/>
              </a:srgbClr>
            </a:outerShdw>
          </a:effectLst>
        </p:spPr>
      </p:pic>
      <p:sp>
        <p:nvSpPr>
          <p:cNvPr id="488" name="Google Shape;488;p51"/>
          <p:cNvSpPr txBox="1"/>
          <p:nvPr>
            <p:ph type="title"/>
          </p:nvPr>
        </p:nvSpPr>
        <p:spPr>
          <a:xfrm>
            <a:off x="0" y="-57150"/>
            <a:ext cx="4810200" cy="4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Rest: GET</a:t>
            </a:r>
            <a:endParaRPr/>
          </a:p>
        </p:txBody>
      </p:sp>
      <p:sp>
        <p:nvSpPr>
          <p:cNvPr id="489" name="Google Shape;489;p51"/>
          <p:cNvSpPr txBox="1"/>
          <p:nvPr/>
        </p:nvSpPr>
        <p:spPr>
          <a:xfrm>
            <a:off x="176975" y="1017625"/>
            <a:ext cx="2971800" cy="14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Recuperar todos com o </a:t>
            </a:r>
            <a:endParaRPr/>
          </a:p>
          <a:p>
            <a:pPr indent="0" lvl="0" marL="0" rtl="0" algn="l">
              <a:spcBef>
                <a:spcPts val="0"/>
              </a:spcBef>
              <a:spcAft>
                <a:spcPts val="0"/>
              </a:spcAft>
              <a:buNone/>
            </a:pPr>
            <a:r>
              <a:rPr lang="en-GB"/>
              <a:t>atributo “completed” = true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GET /todos/?completada=true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Como retorno, além da lista de “todos”, o serviço retorna o Status 200 OK</a:t>
            </a:r>
            <a:endParaRPr/>
          </a:p>
        </p:txBody>
      </p:sp>
      <p:sp>
        <p:nvSpPr>
          <p:cNvPr id="490" name="Google Shape;490;p51"/>
          <p:cNvSpPr/>
          <p:nvPr/>
        </p:nvSpPr>
        <p:spPr>
          <a:xfrm>
            <a:off x="5878801" y="855400"/>
            <a:ext cx="905400" cy="258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1"/>
          <p:cNvSpPr/>
          <p:nvPr/>
        </p:nvSpPr>
        <p:spPr>
          <a:xfrm>
            <a:off x="3723975" y="1983650"/>
            <a:ext cx="3171000" cy="258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2" name="Google Shape;492;p51"/>
          <p:cNvCxnSpPr>
            <a:stCxn id="490" idx="3"/>
            <a:endCxn id="491" idx="3"/>
          </p:cNvCxnSpPr>
          <p:nvPr/>
        </p:nvCxnSpPr>
        <p:spPr>
          <a:xfrm>
            <a:off x="6784201" y="984400"/>
            <a:ext cx="110700" cy="1128300"/>
          </a:xfrm>
          <a:prstGeom prst="curvedConnector3">
            <a:avLst>
              <a:gd fmla="val 315175" name="adj1"/>
            </a:avLst>
          </a:prstGeom>
          <a:noFill/>
          <a:ln cap="flat" cmpd="sng" w="28575">
            <a:solidFill>
              <a:srgbClr val="FF0000"/>
            </a:solidFill>
            <a:prstDash val="solid"/>
            <a:round/>
            <a:headEnd len="med" w="med" type="none"/>
            <a:tailEnd len="med" w="med" type="triangle"/>
          </a:ln>
        </p:spPr>
      </p:cxnSp>
      <p:sp>
        <p:nvSpPr>
          <p:cNvPr id="493" name="Google Shape;493;p51"/>
          <p:cNvSpPr/>
          <p:nvPr/>
        </p:nvSpPr>
        <p:spPr>
          <a:xfrm>
            <a:off x="4572000" y="3672375"/>
            <a:ext cx="1209300" cy="169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51"/>
          <p:cNvSpPr/>
          <p:nvPr/>
        </p:nvSpPr>
        <p:spPr>
          <a:xfrm>
            <a:off x="4572000" y="4444175"/>
            <a:ext cx="1209300" cy="169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51"/>
          <p:cNvSpPr/>
          <p:nvPr/>
        </p:nvSpPr>
        <p:spPr>
          <a:xfrm>
            <a:off x="8244325" y="2418925"/>
            <a:ext cx="685800" cy="258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6"/>
          <p:cNvSpPr txBox="1"/>
          <p:nvPr>
            <p:ph type="title"/>
          </p:nvPr>
        </p:nvSpPr>
        <p:spPr>
          <a:xfrm>
            <a:off x="0" y="-57150"/>
            <a:ext cx="4810200" cy="4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Um pouco de História</a:t>
            </a:r>
            <a:endParaRPr/>
          </a:p>
        </p:txBody>
      </p:sp>
      <p:pic>
        <p:nvPicPr>
          <p:cNvPr id="141" name="Google Shape;141;p16"/>
          <p:cNvPicPr preferRelativeResize="0"/>
          <p:nvPr/>
        </p:nvPicPr>
        <p:blipFill>
          <a:blip r:embed="rId3">
            <a:alphaModFix/>
          </a:blip>
          <a:stretch>
            <a:fillRect/>
          </a:stretch>
        </p:blipFill>
        <p:spPr>
          <a:xfrm>
            <a:off x="144750" y="910275"/>
            <a:ext cx="6068925" cy="2145125"/>
          </a:xfrm>
          <a:prstGeom prst="rect">
            <a:avLst/>
          </a:prstGeom>
          <a:noFill/>
          <a:ln>
            <a:noFill/>
          </a:ln>
          <a:effectLst>
            <a:outerShdw blurRad="57150" rotWithShape="0" algn="bl" dir="5400000" dist="19050">
              <a:srgbClr val="000000">
                <a:alpha val="50000"/>
              </a:srgbClr>
            </a:outerShdw>
          </a:effectLst>
        </p:spPr>
      </p:pic>
      <p:pic>
        <p:nvPicPr>
          <p:cNvPr id="142" name="Google Shape;142;p16"/>
          <p:cNvPicPr preferRelativeResize="0"/>
          <p:nvPr/>
        </p:nvPicPr>
        <p:blipFill>
          <a:blip r:embed="rId4">
            <a:alphaModFix/>
          </a:blip>
          <a:stretch>
            <a:fillRect/>
          </a:stretch>
        </p:blipFill>
        <p:spPr>
          <a:xfrm>
            <a:off x="151375" y="3431975"/>
            <a:ext cx="4224451" cy="1495700"/>
          </a:xfrm>
          <a:prstGeom prst="rect">
            <a:avLst/>
          </a:prstGeom>
          <a:noFill/>
          <a:ln>
            <a:noFill/>
          </a:ln>
          <a:effectLst>
            <a:outerShdw blurRad="57150" rotWithShape="0" algn="bl" dir="5400000" dist="19050">
              <a:srgbClr val="000000">
                <a:alpha val="50000"/>
              </a:srgbClr>
            </a:outerShdw>
          </a:effectLst>
        </p:spPr>
      </p:pic>
      <p:pic>
        <p:nvPicPr>
          <p:cNvPr id="143" name="Google Shape;143;p16"/>
          <p:cNvPicPr preferRelativeResize="0"/>
          <p:nvPr/>
        </p:nvPicPr>
        <p:blipFill>
          <a:blip r:embed="rId5">
            <a:alphaModFix/>
          </a:blip>
          <a:stretch>
            <a:fillRect/>
          </a:stretch>
        </p:blipFill>
        <p:spPr>
          <a:xfrm>
            <a:off x="5266063" y="1593500"/>
            <a:ext cx="3478325" cy="2513600"/>
          </a:xfrm>
          <a:prstGeom prst="rect">
            <a:avLst/>
          </a:prstGeom>
          <a:noFill/>
          <a:ln>
            <a:noFill/>
          </a:ln>
          <a:effectLst>
            <a:outerShdw blurRad="57150" rotWithShape="0" algn="bl" dir="5400000" dist="19050">
              <a:srgbClr val="000000">
                <a:alpha val="50000"/>
              </a:srgbClr>
            </a:outerShdw>
          </a:effectLst>
        </p:spPr>
      </p:pic>
      <p:sp>
        <p:nvSpPr>
          <p:cNvPr id="144" name="Google Shape;144;p16"/>
          <p:cNvSpPr txBox="1"/>
          <p:nvPr/>
        </p:nvSpPr>
        <p:spPr>
          <a:xfrm>
            <a:off x="4857400" y="4597675"/>
            <a:ext cx="4224600" cy="3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u="sng">
                <a:solidFill>
                  <a:schemeClr val="hlink"/>
                </a:solidFill>
                <a:hlinkClick r:id="rId6"/>
              </a:rPr>
              <a:t>https://www3.ntu.edu.sg/home/ehchua/programming/java/J4c_AppletWebstart.html</a:t>
            </a:r>
            <a:endParaRPr sz="1100"/>
          </a:p>
        </p:txBody>
      </p:sp>
      <p:sp>
        <p:nvSpPr>
          <p:cNvPr id="145" name="Google Shape;145;p16"/>
          <p:cNvSpPr txBox="1"/>
          <p:nvPr/>
        </p:nvSpPr>
        <p:spPr>
          <a:xfrm>
            <a:off x="144750" y="553275"/>
            <a:ext cx="1497000" cy="33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GB"/>
              <a:t>HelloApplet.java</a:t>
            </a:r>
            <a:endParaRPr/>
          </a:p>
        </p:txBody>
      </p:sp>
      <p:sp>
        <p:nvSpPr>
          <p:cNvPr id="146" name="Google Shape;146;p16"/>
          <p:cNvSpPr txBox="1"/>
          <p:nvPr/>
        </p:nvSpPr>
        <p:spPr>
          <a:xfrm>
            <a:off x="68550" y="3047263"/>
            <a:ext cx="1497000" cy="33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GB"/>
              <a:t>HelloApplet.html</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52"/>
          <p:cNvSpPr txBox="1"/>
          <p:nvPr>
            <p:ph type="title"/>
          </p:nvPr>
        </p:nvSpPr>
        <p:spPr>
          <a:xfrm>
            <a:off x="0" y="-57150"/>
            <a:ext cx="4810200" cy="4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Rest: Status</a:t>
            </a:r>
            <a:endParaRPr/>
          </a:p>
        </p:txBody>
      </p:sp>
      <p:graphicFrame>
        <p:nvGraphicFramePr>
          <p:cNvPr id="501" name="Google Shape;501;p52"/>
          <p:cNvGraphicFramePr/>
          <p:nvPr/>
        </p:nvGraphicFramePr>
        <p:xfrm>
          <a:off x="216298" y="667650"/>
          <a:ext cx="3000000" cy="3000000"/>
        </p:xfrm>
        <a:graphic>
          <a:graphicData uri="http://schemas.openxmlformats.org/drawingml/2006/table">
            <a:tbl>
              <a:tblPr>
                <a:noFill/>
                <a:tableStyleId>{7391D387-0E29-41F8-92E6-B0D9844B1A83}</a:tableStyleId>
              </a:tblPr>
              <a:tblGrid>
                <a:gridCol w="1938375"/>
                <a:gridCol w="6816025"/>
              </a:tblGrid>
              <a:tr h="501350">
                <a:tc>
                  <a:txBody>
                    <a:bodyPr/>
                    <a:lstStyle/>
                    <a:p>
                      <a:pPr indent="0" lvl="0" marL="0" rtl="0" algn="l">
                        <a:spcBef>
                          <a:spcPts val="0"/>
                        </a:spcBef>
                        <a:spcAft>
                          <a:spcPts val="0"/>
                        </a:spcAft>
                        <a:buNone/>
                      </a:pPr>
                      <a:r>
                        <a:rPr b="1" lang="en-GB" sz="1200"/>
                        <a:t>Categoria</a:t>
                      </a:r>
                      <a:endParaRPr b="1" sz="1200"/>
                    </a:p>
                  </a:txBody>
                  <a:tcPr marT="165100" marB="165100" marR="165100" marL="1651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0F0"/>
                    </a:solidFill>
                  </a:tcPr>
                </a:tc>
                <a:tc>
                  <a:txBody>
                    <a:bodyPr/>
                    <a:lstStyle/>
                    <a:p>
                      <a:pPr indent="0" lvl="0" marL="0" rtl="0" algn="l">
                        <a:spcBef>
                          <a:spcPts val="0"/>
                        </a:spcBef>
                        <a:spcAft>
                          <a:spcPts val="0"/>
                        </a:spcAft>
                        <a:buNone/>
                      </a:pPr>
                      <a:r>
                        <a:rPr b="1" lang="en-GB" sz="1200"/>
                        <a:t>Descrição</a:t>
                      </a:r>
                      <a:endParaRPr b="1" sz="1200"/>
                    </a:p>
                  </a:txBody>
                  <a:tcPr marT="165100" marB="165100" marR="165100" marL="1651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0F0"/>
                    </a:solidFill>
                  </a:tcPr>
                </a:tc>
              </a:tr>
              <a:tr h="516925">
                <a:tc>
                  <a:txBody>
                    <a:bodyPr/>
                    <a:lstStyle/>
                    <a:p>
                      <a:pPr indent="0" lvl="0" marL="0" rtl="0" algn="l">
                        <a:spcBef>
                          <a:spcPts val="0"/>
                        </a:spcBef>
                        <a:spcAft>
                          <a:spcPts val="0"/>
                        </a:spcAft>
                        <a:buNone/>
                      </a:pPr>
                      <a:r>
                        <a:rPr lang="en-GB" sz="1200"/>
                        <a:t>1xx: Informacional</a:t>
                      </a:r>
                      <a:endParaRPr sz="1200"/>
                    </a:p>
                  </a:txBody>
                  <a:tcPr marT="82550" marB="82550" marR="165100" marL="1651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7F7F7"/>
                    </a:solidFill>
                  </a:tcPr>
                </a:tc>
                <a:tc>
                  <a:txBody>
                    <a:bodyPr/>
                    <a:lstStyle/>
                    <a:p>
                      <a:pPr indent="0" lvl="0" marL="0" rtl="0" algn="l">
                        <a:spcBef>
                          <a:spcPts val="0"/>
                        </a:spcBef>
                        <a:spcAft>
                          <a:spcPts val="0"/>
                        </a:spcAft>
                        <a:buNone/>
                      </a:pPr>
                      <a:r>
                        <a:rPr lang="en-GB" sz="1200"/>
                        <a:t>Comunica informações no nível do protocolo de transferência.</a:t>
                      </a:r>
                      <a:endParaRPr sz="1200"/>
                    </a:p>
                    <a:p>
                      <a:pPr indent="-304800" lvl="0" marL="457200" rtl="0" algn="l">
                        <a:spcBef>
                          <a:spcPts val="0"/>
                        </a:spcBef>
                        <a:spcAft>
                          <a:spcPts val="0"/>
                        </a:spcAft>
                        <a:buSzPts val="1200"/>
                        <a:buChar char="●"/>
                      </a:pPr>
                      <a:r>
                        <a:rPr lang="en-GB" sz="1200"/>
                        <a:t>101 - indica mudança de protocolo (ex: de http para websocket)</a:t>
                      </a:r>
                      <a:endParaRPr sz="1200"/>
                    </a:p>
                  </a:txBody>
                  <a:tcPr marT="82550" marB="82550" marR="165100" marL="1651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7F7F7"/>
                    </a:solidFill>
                  </a:tcPr>
                </a:tc>
              </a:tr>
              <a:tr h="694425">
                <a:tc>
                  <a:txBody>
                    <a:bodyPr/>
                    <a:lstStyle/>
                    <a:p>
                      <a:pPr indent="0" lvl="0" marL="0" rtl="0" algn="l">
                        <a:spcBef>
                          <a:spcPts val="0"/>
                        </a:spcBef>
                        <a:spcAft>
                          <a:spcPts val="0"/>
                        </a:spcAft>
                        <a:buNone/>
                      </a:pPr>
                      <a:r>
                        <a:rPr lang="en-GB" sz="1200"/>
                        <a:t>2xx: Sucesso</a:t>
                      </a:r>
                      <a:endParaRPr sz="1200"/>
                    </a:p>
                  </a:txBody>
                  <a:tcPr marT="82550" marB="82550" marR="165100" marL="1651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GB" sz="1200"/>
                        <a:t>Indica que a requisição foi completada: </a:t>
                      </a:r>
                      <a:endParaRPr sz="1200"/>
                    </a:p>
                    <a:p>
                      <a:pPr indent="-304800" lvl="0" marL="457200" rtl="0" algn="l">
                        <a:spcBef>
                          <a:spcPts val="0"/>
                        </a:spcBef>
                        <a:spcAft>
                          <a:spcPts val="0"/>
                        </a:spcAft>
                        <a:buSzPts val="1200"/>
                        <a:buChar char="●"/>
                      </a:pPr>
                      <a:r>
                        <a:rPr lang="en-GB" sz="1200"/>
                        <a:t>200 - ok</a:t>
                      </a:r>
                      <a:endParaRPr sz="1200"/>
                    </a:p>
                    <a:p>
                      <a:pPr indent="-304800" lvl="0" marL="457200" rtl="0" algn="l">
                        <a:spcBef>
                          <a:spcPts val="0"/>
                        </a:spcBef>
                        <a:spcAft>
                          <a:spcPts val="0"/>
                        </a:spcAft>
                        <a:buSzPts val="1200"/>
                        <a:buChar char="●"/>
                      </a:pPr>
                      <a:r>
                        <a:rPr lang="en-GB" sz="1200"/>
                        <a:t>201 - criado</a:t>
                      </a:r>
                      <a:endParaRPr sz="1200"/>
                    </a:p>
                  </a:txBody>
                  <a:tcPr marT="82550" marB="82550" marR="165100" marL="1651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16925">
                <a:tc>
                  <a:txBody>
                    <a:bodyPr/>
                    <a:lstStyle/>
                    <a:p>
                      <a:pPr indent="0" lvl="0" marL="0" rtl="0" algn="l">
                        <a:spcBef>
                          <a:spcPts val="0"/>
                        </a:spcBef>
                        <a:spcAft>
                          <a:spcPts val="0"/>
                        </a:spcAft>
                        <a:buNone/>
                      </a:pPr>
                      <a:r>
                        <a:rPr lang="en-GB" sz="1200"/>
                        <a:t>3xx: Redirecionar</a:t>
                      </a:r>
                      <a:endParaRPr sz="1200"/>
                    </a:p>
                  </a:txBody>
                  <a:tcPr marT="82550" marB="82550" marR="165100" marL="1651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7F7F7"/>
                    </a:solidFill>
                  </a:tcPr>
                </a:tc>
                <a:tc>
                  <a:txBody>
                    <a:bodyPr/>
                    <a:lstStyle/>
                    <a:p>
                      <a:pPr indent="0" lvl="0" marL="0" rtl="0" algn="l">
                        <a:spcBef>
                          <a:spcPts val="0"/>
                        </a:spcBef>
                        <a:spcAft>
                          <a:spcPts val="0"/>
                        </a:spcAft>
                        <a:buNone/>
                      </a:pPr>
                      <a:r>
                        <a:rPr lang="en-GB" sz="1200"/>
                        <a:t>Indica que o cliente deve realizar alguma operação adicional.</a:t>
                      </a:r>
                      <a:endParaRPr sz="1200"/>
                    </a:p>
                    <a:p>
                      <a:pPr indent="-304800" lvl="0" marL="457200" rtl="0" algn="l">
                        <a:spcBef>
                          <a:spcPts val="0"/>
                        </a:spcBef>
                        <a:spcAft>
                          <a:spcPts val="0"/>
                        </a:spcAft>
                        <a:buSzPts val="1200"/>
                        <a:buChar char="●"/>
                      </a:pPr>
                      <a:r>
                        <a:rPr lang="en-GB" sz="1200"/>
                        <a:t>301 - indica que o recurso mudou de localização (indicando a nova no cabeçalho)</a:t>
                      </a:r>
                      <a:endParaRPr sz="1200"/>
                    </a:p>
                  </a:txBody>
                  <a:tcPr marT="82550" marB="82550" marR="165100" marL="1651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7F7F7"/>
                    </a:solidFill>
                  </a:tcPr>
                </a:tc>
              </a:tr>
              <a:tr h="1404400">
                <a:tc>
                  <a:txBody>
                    <a:bodyPr/>
                    <a:lstStyle/>
                    <a:p>
                      <a:pPr indent="0" lvl="0" marL="0" rtl="0" algn="l">
                        <a:spcBef>
                          <a:spcPts val="0"/>
                        </a:spcBef>
                        <a:spcAft>
                          <a:spcPts val="0"/>
                        </a:spcAft>
                        <a:buNone/>
                      </a:pPr>
                      <a:r>
                        <a:rPr lang="en-GB" sz="1200"/>
                        <a:t>4xx: Erro do Cliente</a:t>
                      </a:r>
                      <a:endParaRPr sz="1200"/>
                    </a:p>
                  </a:txBody>
                  <a:tcPr marT="82550" marB="82550" marR="165100" marL="1651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GB" sz="1200"/>
                        <a:t>Alguma informação fornecida pelo cliente é inválida</a:t>
                      </a:r>
                      <a:endParaRPr sz="1200"/>
                    </a:p>
                    <a:p>
                      <a:pPr indent="-304800" lvl="0" marL="457200" rtl="0" algn="l">
                        <a:spcBef>
                          <a:spcPts val="0"/>
                        </a:spcBef>
                        <a:spcAft>
                          <a:spcPts val="0"/>
                        </a:spcAft>
                        <a:buSzPts val="1200"/>
                        <a:buChar char="●"/>
                      </a:pPr>
                      <a:r>
                        <a:rPr lang="en-GB" sz="1200"/>
                        <a:t>400 - Bad Request (dados inválidos ou incompletos)</a:t>
                      </a:r>
                      <a:endParaRPr sz="1200"/>
                    </a:p>
                    <a:p>
                      <a:pPr indent="-304800" lvl="0" marL="457200" rtl="0" algn="l">
                        <a:spcBef>
                          <a:spcPts val="0"/>
                        </a:spcBef>
                        <a:spcAft>
                          <a:spcPts val="0"/>
                        </a:spcAft>
                        <a:buSzPts val="1200"/>
                        <a:buChar char="●"/>
                      </a:pPr>
                      <a:r>
                        <a:rPr lang="en-GB" sz="1200"/>
                        <a:t>401 - não autorizado</a:t>
                      </a:r>
                      <a:endParaRPr sz="1200"/>
                    </a:p>
                    <a:p>
                      <a:pPr indent="-304800" lvl="0" marL="457200" rtl="0" algn="l">
                        <a:spcBef>
                          <a:spcPts val="0"/>
                        </a:spcBef>
                        <a:spcAft>
                          <a:spcPts val="0"/>
                        </a:spcAft>
                        <a:buSzPts val="1200"/>
                        <a:buChar char="●"/>
                      </a:pPr>
                      <a:r>
                        <a:rPr lang="en-GB" sz="1200"/>
                        <a:t>403 - proibido</a:t>
                      </a:r>
                      <a:endParaRPr sz="1200"/>
                    </a:p>
                    <a:p>
                      <a:pPr indent="-304800" lvl="0" marL="457200" rtl="0" algn="l">
                        <a:spcBef>
                          <a:spcPts val="0"/>
                        </a:spcBef>
                        <a:spcAft>
                          <a:spcPts val="0"/>
                        </a:spcAft>
                        <a:buSzPts val="1200"/>
                        <a:buChar char="●"/>
                      </a:pPr>
                      <a:r>
                        <a:rPr lang="en-GB" sz="1200"/>
                        <a:t>404 - não encontrado</a:t>
                      </a:r>
                      <a:endParaRPr sz="1200"/>
                    </a:p>
                    <a:p>
                      <a:pPr indent="-304800" lvl="0" marL="457200" rtl="0" algn="l">
                        <a:spcBef>
                          <a:spcPts val="0"/>
                        </a:spcBef>
                        <a:spcAft>
                          <a:spcPts val="0"/>
                        </a:spcAft>
                        <a:buSzPts val="1200"/>
                        <a:buChar char="●"/>
                      </a:pPr>
                      <a:r>
                        <a:rPr lang="en-GB" sz="1200"/>
                        <a:t>405 - método não permitido (POST e PUT proibidos)</a:t>
                      </a:r>
                      <a:endParaRPr sz="1200"/>
                    </a:p>
                    <a:p>
                      <a:pPr indent="-304800" lvl="0" marL="457200" rtl="0" algn="l">
                        <a:spcBef>
                          <a:spcPts val="0"/>
                        </a:spcBef>
                        <a:spcAft>
                          <a:spcPts val="0"/>
                        </a:spcAft>
                        <a:buSzPts val="1200"/>
                        <a:buChar char="●"/>
                      </a:pPr>
                      <a:r>
                        <a:t/>
                      </a:r>
                      <a:endParaRPr sz="1200"/>
                    </a:p>
                  </a:txBody>
                  <a:tcPr marT="82550" marB="82550" marR="165100" marL="1651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94425">
                <a:tc>
                  <a:txBody>
                    <a:bodyPr/>
                    <a:lstStyle/>
                    <a:p>
                      <a:pPr indent="0" lvl="0" marL="0" rtl="0" algn="l">
                        <a:spcBef>
                          <a:spcPts val="0"/>
                        </a:spcBef>
                        <a:spcAft>
                          <a:spcPts val="0"/>
                        </a:spcAft>
                        <a:buNone/>
                      </a:pPr>
                      <a:r>
                        <a:rPr lang="en-GB" sz="1200"/>
                        <a:t>5xx: Erro no Servidor</a:t>
                      </a:r>
                      <a:endParaRPr sz="1200"/>
                    </a:p>
                  </a:txBody>
                  <a:tcPr marT="82550" marB="82550" marR="165100" marL="1651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7F7F7"/>
                    </a:solidFill>
                  </a:tcPr>
                </a:tc>
                <a:tc>
                  <a:txBody>
                    <a:bodyPr/>
                    <a:lstStyle/>
                    <a:p>
                      <a:pPr indent="0" lvl="0" marL="0" rtl="0" algn="l">
                        <a:spcBef>
                          <a:spcPts val="0"/>
                        </a:spcBef>
                        <a:spcAft>
                          <a:spcPts val="0"/>
                        </a:spcAft>
                        <a:buNone/>
                      </a:pPr>
                      <a:r>
                        <a:rPr lang="en-GB" sz="1200"/>
                        <a:t>Erro de responsabilidade do servidor</a:t>
                      </a:r>
                      <a:endParaRPr sz="1200"/>
                    </a:p>
                    <a:p>
                      <a:pPr indent="-304800" lvl="0" marL="457200" rtl="0" algn="l">
                        <a:spcBef>
                          <a:spcPts val="0"/>
                        </a:spcBef>
                        <a:spcAft>
                          <a:spcPts val="0"/>
                        </a:spcAft>
                        <a:buSzPts val="1200"/>
                        <a:buChar char="●"/>
                      </a:pPr>
                      <a:r>
                        <a:rPr lang="en-GB" sz="1200"/>
                        <a:t>500 - Erro interno (ex.: exception não tratada no java)</a:t>
                      </a:r>
                      <a:endParaRPr sz="1200"/>
                    </a:p>
                  </a:txBody>
                  <a:tcPr marT="82550" marB="82550" marR="165100" marL="1651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7F7F7"/>
                    </a:solidFill>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53"/>
          <p:cNvSpPr txBox="1"/>
          <p:nvPr>
            <p:ph type="title"/>
          </p:nvPr>
        </p:nvSpPr>
        <p:spPr>
          <a:xfrm>
            <a:off x="0" y="-57150"/>
            <a:ext cx="4810200" cy="4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Rest: GET</a:t>
            </a:r>
            <a:endParaRPr/>
          </a:p>
        </p:txBody>
      </p:sp>
      <p:grpSp>
        <p:nvGrpSpPr>
          <p:cNvPr id="507" name="Google Shape;507;p53"/>
          <p:cNvGrpSpPr/>
          <p:nvPr/>
        </p:nvGrpSpPr>
        <p:grpSpPr>
          <a:xfrm>
            <a:off x="542168" y="2000292"/>
            <a:ext cx="7978750" cy="2958913"/>
            <a:chOff x="1364225" y="2521901"/>
            <a:chExt cx="6656725" cy="2437325"/>
          </a:xfrm>
        </p:grpSpPr>
        <p:pic>
          <p:nvPicPr>
            <p:cNvPr id="508" name="Google Shape;508;p53"/>
            <p:cNvPicPr preferRelativeResize="0"/>
            <p:nvPr/>
          </p:nvPicPr>
          <p:blipFill>
            <a:blip r:embed="rId3">
              <a:alphaModFix/>
            </a:blip>
            <a:stretch>
              <a:fillRect/>
            </a:stretch>
          </p:blipFill>
          <p:spPr>
            <a:xfrm>
              <a:off x="1364225" y="2521901"/>
              <a:ext cx="6656725" cy="2437325"/>
            </a:xfrm>
            <a:prstGeom prst="rect">
              <a:avLst/>
            </a:prstGeom>
            <a:noFill/>
            <a:ln>
              <a:noFill/>
            </a:ln>
            <a:effectLst>
              <a:outerShdw blurRad="57150" rotWithShape="0" algn="bl" dir="5400000" dist="19050">
                <a:srgbClr val="000000">
                  <a:alpha val="50000"/>
                </a:srgbClr>
              </a:outerShdw>
            </a:effectLst>
          </p:spPr>
        </p:pic>
        <p:sp>
          <p:nvSpPr>
            <p:cNvPr id="509" name="Google Shape;509;p53"/>
            <p:cNvSpPr/>
            <p:nvPr/>
          </p:nvSpPr>
          <p:spPr>
            <a:xfrm>
              <a:off x="4023421" y="2673472"/>
              <a:ext cx="446100" cy="264000"/>
            </a:xfrm>
            <a:prstGeom prst="rect">
              <a:avLst/>
            </a:prstGeom>
            <a:noFill/>
            <a:ln cap="flat" cmpd="sng" w="9525">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53"/>
            <p:cNvSpPr/>
            <p:nvPr/>
          </p:nvSpPr>
          <p:spPr>
            <a:xfrm>
              <a:off x="6630983" y="4666574"/>
              <a:ext cx="1222800" cy="264000"/>
            </a:xfrm>
            <a:prstGeom prst="rect">
              <a:avLst/>
            </a:prstGeom>
            <a:noFill/>
            <a:ln cap="flat" cmpd="sng" w="9525">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 name="Google Shape;511;p53"/>
          <p:cNvSpPr txBox="1"/>
          <p:nvPr/>
        </p:nvSpPr>
        <p:spPr>
          <a:xfrm>
            <a:off x="542175" y="757550"/>
            <a:ext cx="4247400" cy="166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Requisitar um recurso não existente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GET /todos/999</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Retorna o erro 404</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54"/>
          <p:cNvSpPr txBox="1"/>
          <p:nvPr>
            <p:ph type="title"/>
          </p:nvPr>
        </p:nvSpPr>
        <p:spPr>
          <a:xfrm>
            <a:off x="0" y="-57150"/>
            <a:ext cx="4810200" cy="4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Rest: GET</a:t>
            </a:r>
            <a:endParaRPr/>
          </a:p>
        </p:txBody>
      </p:sp>
      <p:sp>
        <p:nvSpPr>
          <p:cNvPr id="517" name="Google Shape;517;p54"/>
          <p:cNvSpPr txBox="1"/>
          <p:nvPr/>
        </p:nvSpPr>
        <p:spPr>
          <a:xfrm>
            <a:off x="250700" y="855400"/>
            <a:ext cx="6186900" cy="166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Pesquisar um recurso por </a:t>
            </a:r>
            <a:r>
              <a:rPr lang="en-GB"/>
              <a:t>parâmetros com valores não existentes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GET /todos/completed=999</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Retorna o 200 OK</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e uma lista vazia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518" name="Google Shape;518;p54"/>
          <p:cNvPicPr preferRelativeResize="0"/>
          <p:nvPr/>
        </p:nvPicPr>
        <p:blipFill>
          <a:blip r:embed="rId3">
            <a:alphaModFix/>
          </a:blip>
          <a:stretch>
            <a:fillRect/>
          </a:stretch>
        </p:blipFill>
        <p:spPr>
          <a:xfrm>
            <a:off x="2349925" y="1752525"/>
            <a:ext cx="6186901" cy="3056396"/>
          </a:xfrm>
          <a:prstGeom prst="rect">
            <a:avLst/>
          </a:prstGeom>
          <a:noFill/>
          <a:ln>
            <a:noFill/>
          </a:ln>
          <a:effectLst>
            <a:outerShdw blurRad="57150" rotWithShape="0" algn="bl" dir="5400000" dist="19050">
              <a:srgbClr val="000000">
                <a:alpha val="50000"/>
              </a:srgbClr>
            </a:outerShdw>
          </a:effectLst>
        </p:spPr>
      </p:pic>
      <p:sp>
        <p:nvSpPr>
          <p:cNvPr id="519" name="Google Shape;519;p54"/>
          <p:cNvSpPr/>
          <p:nvPr/>
        </p:nvSpPr>
        <p:spPr>
          <a:xfrm>
            <a:off x="7649300" y="3751375"/>
            <a:ext cx="849900" cy="278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4"/>
          <p:cNvSpPr/>
          <p:nvPr/>
        </p:nvSpPr>
        <p:spPr>
          <a:xfrm>
            <a:off x="2782775" y="4423975"/>
            <a:ext cx="389700" cy="278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55"/>
          <p:cNvSpPr txBox="1"/>
          <p:nvPr>
            <p:ph type="title"/>
          </p:nvPr>
        </p:nvSpPr>
        <p:spPr>
          <a:xfrm>
            <a:off x="0" y="-57150"/>
            <a:ext cx="4810200" cy="4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Rest: POST</a:t>
            </a:r>
            <a:endParaRPr/>
          </a:p>
        </p:txBody>
      </p:sp>
      <p:sp>
        <p:nvSpPr>
          <p:cNvPr id="526" name="Google Shape;526;p55"/>
          <p:cNvSpPr txBox="1"/>
          <p:nvPr/>
        </p:nvSpPr>
        <p:spPr>
          <a:xfrm>
            <a:off x="44250" y="921350"/>
            <a:ext cx="3716700" cy="35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Incluir um novo “todo”:</a:t>
            </a:r>
            <a:endParaRPr/>
          </a:p>
          <a:p>
            <a:pPr indent="-317500" lvl="0" marL="457200" rtl="0" algn="l">
              <a:spcBef>
                <a:spcPts val="0"/>
              </a:spcBef>
              <a:spcAft>
                <a:spcPts val="0"/>
              </a:spcAft>
              <a:buSzPts val="1400"/>
              <a:buAutoNum type="arabicPeriod"/>
            </a:pPr>
            <a:r>
              <a:rPr lang="en-GB"/>
              <a:t>Selecionar Body</a:t>
            </a:r>
            <a:endParaRPr/>
          </a:p>
          <a:p>
            <a:pPr indent="-317500" lvl="0" marL="457200" rtl="0" algn="l">
              <a:spcBef>
                <a:spcPts val="0"/>
              </a:spcBef>
              <a:spcAft>
                <a:spcPts val="0"/>
              </a:spcAft>
              <a:buSzPts val="1400"/>
              <a:buAutoNum type="arabicPeriod"/>
            </a:pPr>
            <a:r>
              <a:rPr lang="en-GB"/>
              <a:t>Selecionar raw</a:t>
            </a:r>
            <a:endParaRPr/>
          </a:p>
          <a:p>
            <a:pPr indent="-317500" lvl="0" marL="457200" rtl="0" algn="l">
              <a:spcBef>
                <a:spcPts val="0"/>
              </a:spcBef>
              <a:spcAft>
                <a:spcPts val="0"/>
              </a:spcAft>
              <a:buSzPts val="1400"/>
              <a:buAutoNum type="arabicPeriod"/>
            </a:pPr>
            <a:r>
              <a:rPr lang="en-GB"/>
              <a:t>Selecionar Json</a:t>
            </a:r>
            <a:endParaRPr/>
          </a:p>
          <a:p>
            <a:pPr indent="-317500" lvl="0" marL="457200" rtl="0" algn="l">
              <a:spcBef>
                <a:spcPts val="0"/>
              </a:spcBef>
              <a:spcAft>
                <a:spcPts val="0"/>
              </a:spcAft>
              <a:buSzPts val="1400"/>
              <a:buAutoNum type="arabicPeriod"/>
            </a:pPr>
            <a:r>
              <a:rPr lang="en-GB"/>
              <a:t>Preencher o JSON do objeto</a:t>
            </a:r>
            <a:endParaRPr/>
          </a:p>
          <a:p>
            <a:pPr indent="-317500" lvl="0" marL="457200" rtl="0" algn="l">
              <a:spcBef>
                <a:spcPts val="0"/>
              </a:spcBef>
              <a:spcAft>
                <a:spcPts val="0"/>
              </a:spcAft>
              <a:buSzPts val="1400"/>
              <a:buAutoNum type="arabicPeriod"/>
            </a:pPr>
            <a:r>
              <a:rPr lang="en-GB"/>
              <a:t>Enviar (Send)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Retorna o objeto criado (com o novo id)</a:t>
            </a:r>
            <a:endParaRPr/>
          </a:p>
          <a:p>
            <a:pPr indent="0" lvl="0" marL="0" rtl="0" algn="l">
              <a:spcBef>
                <a:spcPts val="0"/>
              </a:spcBef>
              <a:spcAft>
                <a:spcPts val="0"/>
              </a:spcAft>
              <a:buNone/>
            </a:pPr>
            <a:r>
              <a:rPr b="1" lang="en-GB" sz="1000">
                <a:solidFill>
                  <a:schemeClr val="dk1"/>
                </a:solidFill>
                <a:latin typeface="Courier New"/>
                <a:ea typeface="Courier New"/>
                <a:cs typeface="Courier New"/>
                <a:sym typeface="Courier New"/>
              </a:rPr>
              <a:t>{</a:t>
            </a:r>
            <a:endParaRPr b="1" sz="10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GB" sz="1000">
                <a:solidFill>
                  <a:schemeClr val="dk1"/>
                </a:solidFill>
                <a:latin typeface="Courier New"/>
                <a:ea typeface="Courier New"/>
                <a:cs typeface="Courier New"/>
                <a:sym typeface="Courier New"/>
              </a:rPr>
              <a:t> "id": 6,</a:t>
            </a:r>
            <a:endParaRPr b="1" sz="10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GB" sz="1000">
                <a:solidFill>
                  <a:schemeClr val="dk1"/>
                </a:solidFill>
                <a:latin typeface="Courier New"/>
                <a:ea typeface="Courier New"/>
                <a:cs typeface="Courier New"/>
                <a:sym typeface="Courier New"/>
              </a:rPr>
              <a:t> "titulo": "fazer exercicio",</a:t>
            </a:r>
            <a:endParaRPr b="1" sz="10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GB" sz="1000">
                <a:solidFill>
                  <a:schemeClr val="dk1"/>
                </a:solidFill>
                <a:latin typeface="Courier New"/>
                <a:ea typeface="Courier New"/>
                <a:cs typeface="Courier New"/>
                <a:sym typeface="Courier New"/>
              </a:rPr>
              <a:t> "descricao": "pesquisar em varias apis rest",</a:t>
            </a:r>
            <a:endParaRPr b="1" sz="10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GB" sz="1000">
                <a:solidFill>
                  <a:schemeClr val="dk1"/>
                </a:solidFill>
                <a:latin typeface="Courier New"/>
                <a:ea typeface="Courier New"/>
                <a:cs typeface="Courier New"/>
                <a:sym typeface="Courier New"/>
              </a:rPr>
              <a:t> "completada": false</a:t>
            </a:r>
            <a:endParaRPr b="1" sz="10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GB" sz="1000">
                <a:solidFill>
                  <a:schemeClr val="dk1"/>
                </a:solidFill>
                <a:latin typeface="Courier New"/>
                <a:ea typeface="Courier New"/>
                <a:cs typeface="Courier New"/>
                <a:sym typeface="Courier New"/>
              </a:rPr>
              <a:t>}</a:t>
            </a:r>
            <a:endParaRPr b="1"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b="1" sz="10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GB"/>
              <a:t>Status 201 (created)</a:t>
            </a:r>
            <a:endParaRPr/>
          </a:p>
        </p:txBody>
      </p:sp>
      <p:pic>
        <p:nvPicPr>
          <p:cNvPr id="527" name="Google Shape;527;p55"/>
          <p:cNvPicPr preferRelativeResize="0"/>
          <p:nvPr/>
        </p:nvPicPr>
        <p:blipFill>
          <a:blip r:embed="rId3">
            <a:alphaModFix/>
          </a:blip>
          <a:stretch>
            <a:fillRect/>
          </a:stretch>
        </p:blipFill>
        <p:spPr>
          <a:xfrm>
            <a:off x="3632925" y="965149"/>
            <a:ext cx="5336750" cy="3479075"/>
          </a:xfrm>
          <a:prstGeom prst="rect">
            <a:avLst/>
          </a:prstGeom>
          <a:noFill/>
          <a:ln>
            <a:noFill/>
          </a:ln>
          <a:effectLst>
            <a:outerShdw blurRad="57150" rotWithShape="0" algn="bl" dir="5400000" dist="19050">
              <a:srgbClr val="000000">
                <a:alpha val="50000"/>
              </a:srgbClr>
            </a:outerShdw>
          </a:effectLst>
        </p:spPr>
      </p:pic>
      <p:sp>
        <p:nvSpPr>
          <p:cNvPr id="528" name="Google Shape;528;p55"/>
          <p:cNvSpPr/>
          <p:nvPr/>
        </p:nvSpPr>
        <p:spPr>
          <a:xfrm>
            <a:off x="6818625" y="816075"/>
            <a:ext cx="983400" cy="459600"/>
          </a:xfrm>
          <a:prstGeom prst="wedgeEllipseCallout">
            <a:avLst>
              <a:gd fmla="val -62778" name="adj1"/>
              <a:gd fmla="val 139119" name="adj2"/>
            </a:avLst>
          </a:prstGeom>
          <a:solidFill>
            <a:srgbClr val="1155CC"/>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2 - raw</a:t>
            </a:r>
            <a:endParaRPr b="1" sz="800">
              <a:solidFill>
                <a:srgbClr val="FFFFFF"/>
              </a:solidFill>
            </a:endParaRPr>
          </a:p>
        </p:txBody>
      </p:sp>
      <p:sp>
        <p:nvSpPr>
          <p:cNvPr id="529" name="Google Shape;529;p55"/>
          <p:cNvSpPr/>
          <p:nvPr/>
        </p:nvSpPr>
        <p:spPr>
          <a:xfrm>
            <a:off x="5361025" y="845575"/>
            <a:ext cx="1059300" cy="372900"/>
          </a:xfrm>
          <a:prstGeom prst="wedgeEllipseCallout">
            <a:avLst>
              <a:gd fmla="val 19950" name="adj1"/>
              <a:gd fmla="val 117661" name="adj2"/>
            </a:avLst>
          </a:prstGeom>
          <a:solidFill>
            <a:srgbClr val="1155CC"/>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1 - Body</a:t>
            </a:r>
            <a:endParaRPr b="1" sz="800">
              <a:solidFill>
                <a:srgbClr val="FFFFFF"/>
              </a:solidFill>
            </a:endParaRPr>
          </a:p>
        </p:txBody>
      </p:sp>
      <p:sp>
        <p:nvSpPr>
          <p:cNvPr id="530" name="Google Shape;530;p55"/>
          <p:cNvSpPr/>
          <p:nvPr/>
        </p:nvSpPr>
        <p:spPr>
          <a:xfrm>
            <a:off x="7686325" y="2310600"/>
            <a:ext cx="983400" cy="459600"/>
          </a:xfrm>
          <a:prstGeom prst="wedgeEllipseCallout">
            <a:avLst>
              <a:gd fmla="val 22491" name="adj1"/>
              <a:gd fmla="val -121138" name="adj2"/>
            </a:avLst>
          </a:prstGeom>
          <a:solidFill>
            <a:srgbClr val="1155CC"/>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r>
              <a:rPr b="1" lang="en-GB" sz="800">
                <a:solidFill>
                  <a:srgbClr val="FFFFFF"/>
                </a:solidFill>
              </a:rPr>
              <a:t> - json</a:t>
            </a:r>
            <a:endParaRPr b="1" sz="800">
              <a:solidFill>
                <a:srgbClr val="FFFFFF"/>
              </a:solidFill>
            </a:endParaRPr>
          </a:p>
        </p:txBody>
      </p:sp>
      <p:sp>
        <p:nvSpPr>
          <p:cNvPr id="531" name="Google Shape;531;p55"/>
          <p:cNvSpPr/>
          <p:nvPr/>
        </p:nvSpPr>
        <p:spPr>
          <a:xfrm>
            <a:off x="7993625" y="2927550"/>
            <a:ext cx="943800" cy="287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56"/>
          <p:cNvSpPr txBox="1"/>
          <p:nvPr>
            <p:ph type="title"/>
          </p:nvPr>
        </p:nvSpPr>
        <p:spPr>
          <a:xfrm>
            <a:off x="0" y="-57150"/>
            <a:ext cx="4810200" cy="4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Rest: DELETE</a:t>
            </a:r>
            <a:endParaRPr/>
          </a:p>
        </p:txBody>
      </p:sp>
      <p:pic>
        <p:nvPicPr>
          <p:cNvPr id="537" name="Google Shape;537;p56"/>
          <p:cNvPicPr preferRelativeResize="0"/>
          <p:nvPr/>
        </p:nvPicPr>
        <p:blipFill rotWithShape="1">
          <a:blip r:embed="rId3">
            <a:alphaModFix/>
          </a:blip>
          <a:srcRect b="6959" l="0" r="13748" t="0"/>
          <a:stretch/>
        </p:blipFill>
        <p:spPr>
          <a:xfrm>
            <a:off x="147450" y="1813500"/>
            <a:ext cx="2374524" cy="2892449"/>
          </a:xfrm>
          <a:prstGeom prst="rect">
            <a:avLst/>
          </a:prstGeom>
          <a:noFill/>
          <a:ln>
            <a:noFill/>
          </a:ln>
          <a:effectLst>
            <a:outerShdw blurRad="57150" rotWithShape="0" algn="bl" dir="5400000" dist="19050">
              <a:srgbClr val="000000">
                <a:alpha val="50000"/>
              </a:srgbClr>
            </a:outerShdw>
          </a:effectLst>
        </p:spPr>
      </p:pic>
      <p:pic>
        <p:nvPicPr>
          <p:cNvPr id="538" name="Google Shape;538;p56"/>
          <p:cNvPicPr preferRelativeResize="0"/>
          <p:nvPr/>
        </p:nvPicPr>
        <p:blipFill rotWithShape="1">
          <a:blip r:embed="rId4">
            <a:alphaModFix/>
          </a:blip>
          <a:srcRect b="0" l="0" r="30905" t="0"/>
          <a:stretch/>
        </p:blipFill>
        <p:spPr>
          <a:xfrm>
            <a:off x="2697589" y="1813500"/>
            <a:ext cx="3871726" cy="2186619"/>
          </a:xfrm>
          <a:prstGeom prst="rect">
            <a:avLst/>
          </a:prstGeom>
          <a:noFill/>
          <a:ln>
            <a:noFill/>
          </a:ln>
          <a:effectLst>
            <a:outerShdw blurRad="57150" rotWithShape="0" algn="bl" dir="5400000" dist="19050">
              <a:srgbClr val="000000">
                <a:alpha val="50000"/>
              </a:srgbClr>
            </a:outerShdw>
          </a:effectLst>
        </p:spPr>
      </p:pic>
      <p:pic>
        <p:nvPicPr>
          <p:cNvPr id="539" name="Google Shape;539;p56"/>
          <p:cNvPicPr preferRelativeResize="0"/>
          <p:nvPr/>
        </p:nvPicPr>
        <p:blipFill rotWithShape="1">
          <a:blip r:embed="rId5">
            <a:alphaModFix/>
          </a:blip>
          <a:srcRect b="0" l="0" r="13292" t="0"/>
          <a:stretch/>
        </p:blipFill>
        <p:spPr>
          <a:xfrm>
            <a:off x="6703100" y="1813500"/>
            <a:ext cx="2300774" cy="2892450"/>
          </a:xfrm>
          <a:prstGeom prst="rect">
            <a:avLst/>
          </a:prstGeom>
          <a:noFill/>
          <a:ln>
            <a:noFill/>
          </a:ln>
          <a:effectLst>
            <a:outerShdw blurRad="57150" rotWithShape="0" algn="bl" dir="5400000" dist="19050">
              <a:srgbClr val="000000">
                <a:alpha val="50000"/>
              </a:srgbClr>
            </a:outerShdw>
          </a:effectLst>
        </p:spPr>
      </p:pic>
      <p:sp>
        <p:nvSpPr>
          <p:cNvPr id="540" name="Google Shape;540;p56"/>
          <p:cNvSpPr/>
          <p:nvPr/>
        </p:nvSpPr>
        <p:spPr>
          <a:xfrm>
            <a:off x="619450" y="3620725"/>
            <a:ext cx="1047000" cy="538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6"/>
          <p:cNvSpPr/>
          <p:nvPr/>
        </p:nvSpPr>
        <p:spPr>
          <a:xfrm>
            <a:off x="2750575" y="1902550"/>
            <a:ext cx="2610600" cy="405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56"/>
          <p:cNvSpPr txBox="1"/>
          <p:nvPr/>
        </p:nvSpPr>
        <p:spPr>
          <a:xfrm>
            <a:off x="8141125" y="3416025"/>
            <a:ext cx="390900" cy="495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GB" sz="2300">
                <a:solidFill>
                  <a:srgbClr val="FF0000"/>
                </a:solidFill>
              </a:rPr>
              <a:t>?</a:t>
            </a:r>
            <a:endParaRPr sz="2300">
              <a:solidFill>
                <a:srgbClr val="FF0000"/>
              </a:solidFill>
            </a:endParaRPr>
          </a:p>
        </p:txBody>
      </p:sp>
      <p:sp>
        <p:nvSpPr>
          <p:cNvPr id="543" name="Google Shape;543;p56"/>
          <p:cNvSpPr txBox="1"/>
          <p:nvPr/>
        </p:nvSpPr>
        <p:spPr>
          <a:xfrm>
            <a:off x="206475" y="803775"/>
            <a:ext cx="7624800" cy="4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Excluir um recurso existente</a:t>
            </a:r>
            <a:endParaRPr/>
          </a:p>
          <a:p>
            <a:pPr indent="0" lvl="0" marL="0" rtl="0" algn="l">
              <a:spcBef>
                <a:spcPts val="0"/>
              </a:spcBef>
              <a:spcAft>
                <a:spcPts val="0"/>
              </a:spcAft>
              <a:buNone/>
            </a:pPr>
            <a:r>
              <a:rPr lang="en-GB"/>
              <a:t>Retorna apenas o código de Status Ok 200 (se for possível remover o recurso)</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57"/>
          <p:cNvSpPr txBox="1"/>
          <p:nvPr>
            <p:ph type="title"/>
          </p:nvPr>
        </p:nvSpPr>
        <p:spPr>
          <a:xfrm>
            <a:off x="0" y="-57150"/>
            <a:ext cx="4810200" cy="4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Rest: Swagger</a:t>
            </a:r>
            <a:endParaRPr/>
          </a:p>
        </p:txBody>
      </p:sp>
      <p:pic>
        <p:nvPicPr>
          <p:cNvPr id="549" name="Google Shape;549;p57"/>
          <p:cNvPicPr preferRelativeResize="0"/>
          <p:nvPr/>
        </p:nvPicPr>
        <p:blipFill>
          <a:blip r:embed="rId3">
            <a:alphaModFix/>
          </a:blip>
          <a:stretch>
            <a:fillRect/>
          </a:stretch>
        </p:blipFill>
        <p:spPr>
          <a:xfrm>
            <a:off x="4810200" y="668950"/>
            <a:ext cx="4074036" cy="4403251"/>
          </a:xfrm>
          <a:prstGeom prst="rect">
            <a:avLst/>
          </a:prstGeom>
          <a:noFill/>
          <a:ln>
            <a:noFill/>
          </a:ln>
        </p:spPr>
      </p:pic>
      <p:sp>
        <p:nvSpPr>
          <p:cNvPr id="550" name="Google Shape;550;p57"/>
          <p:cNvSpPr txBox="1"/>
          <p:nvPr/>
        </p:nvSpPr>
        <p:spPr>
          <a:xfrm>
            <a:off x="169600" y="883875"/>
            <a:ext cx="4498200" cy="16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O Swagger é um conjunto de ferramentas de software de código aberto para projetar, criar, documentar e usar serviços da Web RESTful, desenvolvidos pela SmartBear Software. Inclui documentação automatizada, geração de código e geração de casos de teste. </a:t>
            </a:r>
            <a:endParaRPr/>
          </a:p>
          <a:p>
            <a:pPr indent="0" lvl="0" marL="0" rtl="0" algn="r">
              <a:spcBef>
                <a:spcPts val="0"/>
              </a:spcBef>
              <a:spcAft>
                <a:spcPts val="0"/>
              </a:spcAft>
              <a:buNone/>
            </a:pPr>
            <a:r>
              <a:rPr lang="en-GB"/>
              <a:t>Wikipedia (inglês)</a:t>
            </a:r>
            <a:endParaRPr/>
          </a:p>
        </p:txBody>
      </p:sp>
      <p:sp>
        <p:nvSpPr>
          <p:cNvPr id="551" name="Google Shape;551;p57"/>
          <p:cNvSpPr txBox="1"/>
          <p:nvPr/>
        </p:nvSpPr>
        <p:spPr>
          <a:xfrm>
            <a:off x="206475" y="3261875"/>
            <a:ext cx="4603800" cy="16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Para acessar o Swagger do servidor Fake de testes: </a:t>
            </a:r>
            <a:endParaRPr/>
          </a:p>
          <a:p>
            <a:pPr indent="0" lvl="0" marL="0" rtl="0" algn="l">
              <a:spcBef>
                <a:spcPts val="0"/>
              </a:spcBef>
              <a:spcAft>
                <a:spcPts val="0"/>
              </a:spcAft>
              <a:buNone/>
            </a:pPr>
            <a:r>
              <a:rPr lang="en-GB" u="sng">
                <a:solidFill>
                  <a:schemeClr val="hlink"/>
                </a:solidFill>
                <a:hlinkClick r:id="rId4"/>
              </a:rPr>
              <a:t>http://localhost:8080/swagger-ui.html</a:t>
            </a:r>
            <a:r>
              <a:rPr lang="en-GB"/>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i="1" lang="en-GB" sz="1000"/>
              <a:t>Nem todos os serviços disponíveis na Web implementam o Swagger.</a:t>
            </a:r>
            <a:endParaRPr b="1" i="1" sz="10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58"/>
          <p:cNvSpPr txBox="1"/>
          <p:nvPr>
            <p:ph type="title"/>
          </p:nvPr>
        </p:nvSpPr>
        <p:spPr>
          <a:xfrm>
            <a:off x="0" y="-57150"/>
            <a:ext cx="4810200" cy="4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Rest: Exercícios</a:t>
            </a:r>
            <a:endParaRPr/>
          </a:p>
        </p:txBody>
      </p:sp>
      <p:sp>
        <p:nvSpPr>
          <p:cNvPr id="557" name="Google Shape;557;p58"/>
          <p:cNvSpPr txBox="1"/>
          <p:nvPr/>
        </p:nvSpPr>
        <p:spPr>
          <a:xfrm>
            <a:off x="147475" y="639938"/>
            <a:ext cx="4247400" cy="4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Acessar diversas APIs Rests abertas:</a:t>
            </a:r>
            <a:endParaRPr/>
          </a:p>
        </p:txBody>
      </p:sp>
      <p:sp>
        <p:nvSpPr>
          <p:cNvPr id="558" name="Google Shape;558;p58"/>
          <p:cNvSpPr txBox="1"/>
          <p:nvPr/>
        </p:nvSpPr>
        <p:spPr>
          <a:xfrm>
            <a:off x="147475" y="1233025"/>
            <a:ext cx="3264600" cy="6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u="sng">
                <a:solidFill>
                  <a:schemeClr val="hlink"/>
                </a:solidFill>
                <a:hlinkClick r:id="rId3"/>
              </a:rPr>
              <a:t>https://dadosabertos.camara.leg.br/swagger/api.html</a:t>
            </a:r>
            <a:endParaRPr sz="1300"/>
          </a:p>
        </p:txBody>
      </p:sp>
      <p:pic>
        <p:nvPicPr>
          <p:cNvPr id="559" name="Google Shape;559;p58"/>
          <p:cNvPicPr preferRelativeResize="0"/>
          <p:nvPr/>
        </p:nvPicPr>
        <p:blipFill>
          <a:blip r:embed="rId4">
            <a:alphaModFix/>
          </a:blip>
          <a:stretch>
            <a:fillRect/>
          </a:stretch>
        </p:blipFill>
        <p:spPr>
          <a:xfrm>
            <a:off x="222475" y="1605475"/>
            <a:ext cx="3189575" cy="2435576"/>
          </a:xfrm>
          <a:prstGeom prst="rect">
            <a:avLst/>
          </a:prstGeom>
          <a:noFill/>
          <a:ln>
            <a:noFill/>
          </a:ln>
          <a:effectLst>
            <a:outerShdw blurRad="57150" rotWithShape="0" algn="bl" dir="5400000" dist="19050">
              <a:srgbClr val="000000">
                <a:alpha val="50000"/>
              </a:srgbClr>
            </a:outerShdw>
          </a:effectLst>
        </p:spPr>
      </p:pic>
      <p:sp>
        <p:nvSpPr>
          <p:cNvPr id="560" name="Google Shape;560;p58"/>
          <p:cNvSpPr txBox="1"/>
          <p:nvPr/>
        </p:nvSpPr>
        <p:spPr>
          <a:xfrm>
            <a:off x="3481000" y="1233014"/>
            <a:ext cx="3000000" cy="4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u="sng">
                <a:solidFill>
                  <a:schemeClr val="hlink"/>
                </a:solidFill>
                <a:hlinkClick r:id="rId5"/>
              </a:rPr>
              <a:t>https://covid19-brazil-api-docs.now.sh/</a:t>
            </a:r>
            <a:endParaRPr sz="1300"/>
          </a:p>
        </p:txBody>
      </p:sp>
      <p:pic>
        <p:nvPicPr>
          <p:cNvPr id="561" name="Google Shape;561;p58"/>
          <p:cNvPicPr preferRelativeResize="0"/>
          <p:nvPr/>
        </p:nvPicPr>
        <p:blipFill>
          <a:blip r:embed="rId6">
            <a:alphaModFix/>
          </a:blip>
          <a:stretch>
            <a:fillRect/>
          </a:stretch>
        </p:blipFill>
        <p:spPr>
          <a:xfrm>
            <a:off x="3539625" y="1529614"/>
            <a:ext cx="2586362" cy="3203387"/>
          </a:xfrm>
          <a:prstGeom prst="rect">
            <a:avLst/>
          </a:prstGeom>
          <a:noFill/>
          <a:ln>
            <a:noFill/>
          </a:ln>
          <a:effectLst>
            <a:outerShdw blurRad="57150" rotWithShape="0" algn="bl" dir="5400000" dist="19050">
              <a:srgbClr val="000000">
                <a:alpha val="50000"/>
              </a:srgbClr>
            </a:outerShdw>
          </a:effectLst>
        </p:spPr>
      </p:pic>
      <p:sp>
        <p:nvSpPr>
          <p:cNvPr id="562" name="Google Shape;562;p58"/>
          <p:cNvSpPr txBox="1"/>
          <p:nvPr/>
        </p:nvSpPr>
        <p:spPr>
          <a:xfrm>
            <a:off x="6221375" y="1233019"/>
            <a:ext cx="30000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u="sng">
                <a:solidFill>
                  <a:schemeClr val="hlink"/>
                </a:solidFill>
                <a:hlinkClick r:id="rId7"/>
              </a:rPr>
              <a:t>https://api.le-systeme-solaire.net/swagger</a:t>
            </a:r>
            <a:endParaRPr sz="1300"/>
          </a:p>
        </p:txBody>
      </p:sp>
      <p:pic>
        <p:nvPicPr>
          <p:cNvPr id="563" name="Google Shape;563;p58"/>
          <p:cNvPicPr preferRelativeResize="0"/>
          <p:nvPr/>
        </p:nvPicPr>
        <p:blipFill>
          <a:blip r:embed="rId8">
            <a:alphaModFix/>
          </a:blip>
          <a:stretch>
            <a:fillRect/>
          </a:stretch>
        </p:blipFill>
        <p:spPr>
          <a:xfrm>
            <a:off x="6297587" y="1529619"/>
            <a:ext cx="2713213" cy="2752535"/>
          </a:xfrm>
          <a:prstGeom prst="rect">
            <a:avLst/>
          </a:prstGeom>
          <a:noFill/>
          <a:ln>
            <a:noFill/>
          </a:ln>
          <a:effectLst>
            <a:outerShdw blurRad="57150" rotWithShape="0" algn="bl" dir="5400000" dist="19050">
              <a:srgbClr val="000000">
                <a:alpha val="50000"/>
              </a:srgbClr>
            </a:outerShdw>
          </a:effectLst>
        </p:spPr>
      </p:pic>
      <p:sp>
        <p:nvSpPr>
          <p:cNvPr id="564" name="Google Shape;564;p58"/>
          <p:cNvSpPr txBox="1"/>
          <p:nvPr/>
        </p:nvSpPr>
        <p:spPr>
          <a:xfrm>
            <a:off x="222475" y="4733000"/>
            <a:ext cx="2092800" cy="4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800"/>
              <a:t>Mais informações sobre rest: </a:t>
            </a:r>
            <a:endParaRPr i="1" sz="800"/>
          </a:p>
          <a:p>
            <a:pPr indent="0" lvl="0" marL="0" rtl="0" algn="l">
              <a:spcBef>
                <a:spcPts val="0"/>
              </a:spcBef>
              <a:spcAft>
                <a:spcPts val="0"/>
              </a:spcAft>
              <a:buNone/>
            </a:pPr>
            <a:r>
              <a:rPr i="1" lang="en-GB" sz="800" u="sng">
                <a:solidFill>
                  <a:schemeClr val="hlink"/>
                </a:solidFill>
                <a:hlinkClick r:id="rId9"/>
              </a:rPr>
              <a:t>https://pt.wikipedia.org/wiki/REST</a:t>
            </a:r>
            <a:r>
              <a:rPr i="1" lang="en-GB" sz="800"/>
              <a:t> </a:t>
            </a:r>
            <a:endParaRPr i="1" sz="800"/>
          </a:p>
          <a:p>
            <a:pPr indent="0" lvl="0" marL="0" rtl="0" algn="l">
              <a:spcBef>
                <a:spcPts val="0"/>
              </a:spcBef>
              <a:spcAft>
                <a:spcPts val="0"/>
              </a:spcAft>
              <a:buNone/>
            </a:pPr>
            <a:r>
              <a:t/>
            </a:r>
            <a:endParaRPr i="1" sz="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17"/>
          <p:cNvPicPr preferRelativeResize="0"/>
          <p:nvPr/>
        </p:nvPicPr>
        <p:blipFill>
          <a:blip r:embed="rId3">
            <a:alphaModFix/>
          </a:blip>
          <a:stretch>
            <a:fillRect/>
          </a:stretch>
        </p:blipFill>
        <p:spPr>
          <a:xfrm>
            <a:off x="5815176" y="731200"/>
            <a:ext cx="3132775" cy="3424225"/>
          </a:xfrm>
          <a:prstGeom prst="rect">
            <a:avLst/>
          </a:prstGeom>
          <a:noFill/>
          <a:ln>
            <a:noFill/>
          </a:ln>
          <a:effectLst>
            <a:outerShdw blurRad="57150" rotWithShape="0" algn="bl" dir="5400000" dist="19050">
              <a:srgbClr val="000000">
                <a:alpha val="50000"/>
              </a:srgbClr>
            </a:outerShdw>
          </a:effectLst>
        </p:spPr>
      </p:pic>
      <p:sp>
        <p:nvSpPr>
          <p:cNvPr id="152" name="Google Shape;152;p17"/>
          <p:cNvSpPr txBox="1"/>
          <p:nvPr>
            <p:ph type="title"/>
          </p:nvPr>
        </p:nvSpPr>
        <p:spPr>
          <a:xfrm>
            <a:off x="0" y="-57150"/>
            <a:ext cx="4810200" cy="4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lt1"/>
                </a:solidFill>
              </a:rPr>
              <a:t>Um pouco de História</a:t>
            </a:r>
            <a:endParaRPr>
              <a:solidFill>
                <a:schemeClr val="lt1"/>
              </a:solidFill>
            </a:endParaRPr>
          </a:p>
          <a:p>
            <a:pPr indent="0" lvl="0" marL="0" rtl="0" algn="l">
              <a:spcBef>
                <a:spcPts val="0"/>
              </a:spcBef>
              <a:spcAft>
                <a:spcPts val="0"/>
              </a:spcAft>
              <a:buNone/>
            </a:pPr>
            <a:r>
              <a:t/>
            </a:r>
            <a:endParaRPr/>
          </a:p>
        </p:txBody>
      </p:sp>
      <p:pic>
        <p:nvPicPr>
          <p:cNvPr id="153" name="Google Shape;153;p17"/>
          <p:cNvPicPr preferRelativeResize="0"/>
          <p:nvPr/>
        </p:nvPicPr>
        <p:blipFill>
          <a:blip r:embed="rId4">
            <a:alphaModFix/>
          </a:blip>
          <a:stretch>
            <a:fillRect/>
          </a:stretch>
        </p:blipFill>
        <p:spPr>
          <a:xfrm>
            <a:off x="4530000" y="2786822"/>
            <a:ext cx="3511099" cy="2356678"/>
          </a:xfrm>
          <a:prstGeom prst="rect">
            <a:avLst/>
          </a:prstGeom>
          <a:noFill/>
          <a:ln>
            <a:noFill/>
          </a:ln>
          <a:effectLst>
            <a:outerShdw blurRad="57150" rotWithShape="0" algn="bl" dir="5400000" dist="19050">
              <a:srgbClr val="000000">
                <a:alpha val="50000"/>
              </a:srgbClr>
            </a:outerShdw>
          </a:effectLst>
        </p:spPr>
      </p:pic>
      <p:pic>
        <p:nvPicPr>
          <p:cNvPr id="154" name="Google Shape;154;p17"/>
          <p:cNvPicPr preferRelativeResize="0"/>
          <p:nvPr/>
        </p:nvPicPr>
        <p:blipFill>
          <a:blip r:embed="rId5">
            <a:alphaModFix/>
          </a:blip>
          <a:stretch>
            <a:fillRect/>
          </a:stretch>
        </p:blipFill>
        <p:spPr>
          <a:xfrm>
            <a:off x="266200" y="2029788"/>
            <a:ext cx="4654275" cy="2908924"/>
          </a:xfrm>
          <a:prstGeom prst="rect">
            <a:avLst/>
          </a:prstGeom>
          <a:noFill/>
          <a:ln>
            <a:noFill/>
          </a:ln>
          <a:effectLst>
            <a:outerShdw blurRad="57150" rotWithShape="0" algn="bl" dir="5400000" dist="19050">
              <a:srgbClr val="000000">
                <a:alpha val="50000"/>
              </a:srgbClr>
            </a:outerShdw>
          </a:effectLst>
        </p:spPr>
      </p:pic>
      <p:pic>
        <p:nvPicPr>
          <p:cNvPr id="155" name="Google Shape;155;p17"/>
          <p:cNvPicPr preferRelativeResize="0"/>
          <p:nvPr/>
        </p:nvPicPr>
        <p:blipFill>
          <a:blip r:embed="rId6">
            <a:alphaModFix/>
          </a:blip>
          <a:stretch>
            <a:fillRect/>
          </a:stretch>
        </p:blipFill>
        <p:spPr>
          <a:xfrm>
            <a:off x="569950" y="731200"/>
            <a:ext cx="3511100" cy="2665250"/>
          </a:xfrm>
          <a:prstGeom prst="rect">
            <a:avLst/>
          </a:prstGeom>
          <a:noFill/>
          <a:ln>
            <a:noFill/>
          </a:ln>
          <a:effectLst>
            <a:outerShdw blurRad="57150" rotWithShape="0" algn="bl" dir="5400000" dist="19050">
              <a:srgbClr val="000000">
                <a:alpha val="50000"/>
              </a:srgbClr>
            </a:outerShdw>
          </a:effectLst>
        </p:spPr>
      </p:pic>
      <p:pic>
        <p:nvPicPr>
          <p:cNvPr id="156" name="Google Shape;156;p17"/>
          <p:cNvPicPr preferRelativeResize="0"/>
          <p:nvPr/>
        </p:nvPicPr>
        <p:blipFill>
          <a:blip r:embed="rId7">
            <a:alphaModFix/>
          </a:blip>
          <a:stretch>
            <a:fillRect/>
          </a:stretch>
        </p:blipFill>
        <p:spPr>
          <a:xfrm>
            <a:off x="3273950" y="853666"/>
            <a:ext cx="3511101" cy="2276728"/>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8"/>
          <p:cNvSpPr txBox="1"/>
          <p:nvPr>
            <p:ph type="title"/>
          </p:nvPr>
        </p:nvSpPr>
        <p:spPr>
          <a:xfrm>
            <a:off x="0" y="-57150"/>
            <a:ext cx="4810200" cy="4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lt1"/>
                </a:solidFill>
              </a:rPr>
              <a:t>Um pouco de História</a:t>
            </a:r>
            <a:endParaRPr>
              <a:solidFill>
                <a:schemeClr val="lt1"/>
              </a:solidFill>
            </a:endParaRPr>
          </a:p>
          <a:p>
            <a:pPr indent="0" lvl="0" marL="0" rtl="0" algn="l">
              <a:spcBef>
                <a:spcPts val="0"/>
              </a:spcBef>
              <a:spcAft>
                <a:spcPts val="0"/>
              </a:spcAft>
              <a:buNone/>
            </a:pPr>
            <a:r>
              <a:t/>
            </a:r>
            <a:endParaRPr/>
          </a:p>
        </p:txBody>
      </p:sp>
      <p:pic>
        <p:nvPicPr>
          <p:cNvPr id="162" name="Google Shape;162;p18"/>
          <p:cNvPicPr preferRelativeResize="0"/>
          <p:nvPr/>
        </p:nvPicPr>
        <p:blipFill>
          <a:blip r:embed="rId3">
            <a:alphaModFix/>
          </a:blip>
          <a:stretch>
            <a:fillRect/>
          </a:stretch>
        </p:blipFill>
        <p:spPr>
          <a:xfrm>
            <a:off x="251575" y="724100"/>
            <a:ext cx="4393900" cy="3436900"/>
          </a:xfrm>
          <a:prstGeom prst="rect">
            <a:avLst/>
          </a:prstGeom>
          <a:noFill/>
          <a:ln>
            <a:noFill/>
          </a:ln>
          <a:effectLst>
            <a:outerShdw blurRad="57150" rotWithShape="0" algn="bl" dir="5400000" dist="19050">
              <a:srgbClr val="000000">
                <a:alpha val="50000"/>
              </a:srgbClr>
            </a:outerShdw>
          </a:effectLst>
        </p:spPr>
      </p:pic>
      <p:pic>
        <p:nvPicPr>
          <p:cNvPr id="163" name="Google Shape;163;p18"/>
          <p:cNvPicPr preferRelativeResize="0"/>
          <p:nvPr/>
        </p:nvPicPr>
        <p:blipFill>
          <a:blip r:embed="rId4">
            <a:alphaModFix/>
          </a:blip>
          <a:stretch>
            <a:fillRect/>
          </a:stretch>
        </p:blipFill>
        <p:spPr>
          <a:xfrm>
            <a:off x="4189100" y="2042650"/>
            <a:ext cx="4718624" cy="29644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19"/>
          <p:cNvPicPr preferRelativeResize="0"/>
          <p:nvPr/>
        </p:nvPicPr>
        <p:blipFill>
          <a:blip r:embed="rId3">
            <a:alphaModFix/>
          </a:blip>
          <a:stretch>
            <a:fillRect/>
          </a:stretch>
        </p:blipFill>
        <p:spPr>
          <a:xfrm>
            <a:off x="211125" y="708288"/>
            <a:ext cx="5219700" cy="2619375"/>
          </a:xfrm>
          <a:prstGeom prst="rect">
            <a:avLst/>
          </a:prstGeom>
          <a:noFill/>
          <a:ln>
            <a:noFill/>
          </a:ln>
          <a:effectLst>
            <a:outerShdw blurRad="57150" rotWithShape="0" algn="bl" dir="5400000" dist="19050">
              <a:srgbClr val="000000">
                <a:alpha val="50000"/>
              </a:srgbClr>
            </a:outerShdw>
          </a:effectLst>
        </p:spPr>
      </p:pic>
      <p:sp>
        <p:nvSpPr>
          <p:cNvPr id="169" name="Google Shape;169;p19"/>
          <p:cNvSpPr txBox="1"/>
          <p:nvPr>
            <p:ph type="title"/>
          </p:nvPr>
        </p:nvSpPr>
        <p:spPr>
          <a:xfrm>
            <a:off x="0" y="-57150"/>
            <a:ext cx="4810200" cy="4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 que é HTML?</a:t>
            </a:r>
            <a:endParaRPr/>
          </a:p>
        </p:txBody>
      </p:sp>
      <p:pic>
        <p:nvPicPr>
          <p:cNvPr id="170" name="Google Shape;170;p19"/>
          <p:cNvPicPr preferRelativeResize="0"/>
          <p:nvPr/>
        </p:nvPicPr>
        <p:blipFill>
          <a:blip r:embed="rId4">
            <a:alphaModFix/>
          </a:blip>
          <a:stretch>
            <a:fillRect/>
          </a:stretch>
        </p:blipFill>
        <p:spPr>
          <a:xfrm>
            <a:off x="3694175" y="1600600"/>
            <a:ext cx="5056675" cy="3307075"/>
          </a:xfrm>
          <a:prstGeom prst="rect">
            <a:avLst/>
          </a:prstGeom>
          <a:noFill/>
          <a:ln>
            <a:noFill/>
          </a:ln>
          <a:effectLst>
            <a:outerShdw blurRad="57150" rotWithShape="0" algn="bl" dir="5400000" dist="19050">
              <a:srgbClr val="000000">
                <a:alpha val="50000"/>
              </a:srgbClr>
            </a:outerShdw>
          </a:effectLst>
        </p:spPr>
      </p:pic>
      <p:sp>
        <p:nvSpPr>
          <p:cNvPr id="171" name="Google Shape;171;p19"/>
          <p:cNvSpPr/>
          <p:nvPr/>
        </p:nvSpPr>
        <p:spPr>
          <a:xfrm rot="-5400000">
            <a:off x="2181950" y="2886750"/>
            <a:ext cx="748200" cy="1803900"/>
          </a:xfrm>
          <a:prstGeom prst="bentArrow">
            <a:avLst>
              <a:gd fmla="val 25000" name="adj1"/>
              <a:gd fmla="val 25000" name="adj2"/>
              <a:gd fmla="val 25000" name="adj3"/>
              <a:gd fmla="val 43750" name="adj4"/>
            </a:avLst>
          </a:prstGeom>
          <a:solidFill>
            <a:srgbClr val="4A86E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20"/>
          <p:cNvPicPr preferRelativeResize="0"/>
          <p:nvPr/>
        </p:nvPicPr>
        <p:blipFill>
          <a:blip r:embed="rId3">
            <a:alphaModFix/>
          </a:blip>
          <a:stretch>
            <a:fillRect/>
          </a:stretch>
        </p:blipFill>
        <p:spPr>
          <a:xfrm>
            <a:off x="211125" y="708288"/>
            <a:ext cx="5219700" cy="2619375"/>
          </a:xfrm>
          <a:prstGeom prst="rect">
            <a:avLst/>
          </a:prstGeom>
          <a:noFill/>
          <a:ln>
            <a:noFill/>
          </a:ln>
          <a:effectLst>
            <a:outerShdw blurRad="57150" rotWithShape="0" algn="bl" dir="5400000" dist="19050">
              <a:srgbClr val="000000">
                <a:alpha val="50000"/>
              </a:srgbClr>
            </a:outerShdw>
          </a:effectLst>
        </p:spPr>
      </p:pic>
      <p:sp>
        <p:nvSpPr>
          <p:cNvPr id="177" name="Google Shape;177;p20"/>
          <p:cNvSpPr txBox="1"/>
          <p:nvPr>
            <p:ph type="title"/>
          </p:nvPr>
        </p:nvSpPr>
        <p:spPr>
          <a:xfrm>
            <a:off x="0" y="-57150"/>
            <a:ext cx="4810200" cy="4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lt1"/>
                </a:solidFill>
              </a:rPr>
              <a:t>O que é HTML?</a:t>
            </a:r>
            <a:endParaRPr>
              <a:solidFill>
                <a:schemeClr val="lt1"/>
              </a:solidFill>
            </a:endParaRPr>
          </a:p>
          <a:p>
            <a:pPr indent="0" lvl="0" marL="0" rtl="0" algn="l">
              <a:spcBef>
                <a:spcPts val="0"/>
              </a:spcBef>
              <a:spcAft>
                <a:spcPts val="0"/>
              </a:spcAft>
              <a:buNone/>
            </a:pPr>
            <a:r>
              <a:t/>
            </a:r>
            <a:endParaRPr/>
          </a:p>
        </p:txBody>
      </p:sp>
      <p:pic>
        <p:nvPicPr>
          <p:cNvPr id="178" name="Google Shape;178;p20"/>
          <p:cNvPicPr preferRelativeResize="0"/>
          <p:nvPr/>
        </p:nvPicPr>
        <p:blipFill>
          <a:blip r:embed="rId4">
            <a:alphaModFix/>
          </a:blip>
          <a:stretch>
            <a:fillRect/>
          </a:stretch>
        </p:blipFill>
        <p:spPr>
          <a:xfrm>
            <a:off x="3694175" y="1600600"/>
            <a:ext cx="5056675" cy="3307075"/>
          </a:xfrm>
          <a:prstGeom prst="rect">
            <a:avLst/>
          </a:prstGeom>
          <a:noFill/>
          <a:ln>
            <a:noFill/>
          </a:ln>
          <a:effectLst>
            <a:outerShdw blurRad="57150" rotWithShape="0" algn="bl" dir="5400000" dist="19050">
              <a:srgbClr val="000000">
                <a:alpha val="50000"/>
              </a:srgbClr>
            </a:outerShdw>
          </a:effectLst>
        </p:spPr>
      </p:pic>
      <p:sp>
        <p:nvSpPr>
          <p:cNvPr id="179" name="Google Shape;179;p20"/>
          <p:cNvSpPr/>
          <p:nvPr/>
        </p:nvSpPr>
        <p:spPr>
          <a:xfrm>
            <a:off x="196925" y="693150"/>
            <a:ext cx="2347200" cy="338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0"/>
          <p:cNvSpPr/>
          <p:nvPr/>
        </p:nvSpPr>
        <p:spPr>
          <a:xfrm>
            <a:off x="4161650" y="2082200"/>
            <a:ext cx="2856600" cy="338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0"/>
          <p:cNvSpPr/>
          <p:nvPr/>
        </p:nvSpPr>
        <p:spPr>
          <a:xfrm>
            <a:off x="4161650" y="3463350"/>
            <a:ext cx="3384300" cy="338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0"/>
          <p:cNvSpPr/>
          <p:nvPr/>
        </p:nvSpPr>
        <p:spPr>
          <a:xfrm>
            <a:off x="630150" y="2420900"/>
            <a:ext cx="378300" cy="228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3" name="Google Shape;183;p20"/>
          <p:cNvCxnSpPr>
            <a:stCxn id="180" idx="1"/>
            <a:endCxn id="179" idx="3"/>
          </p:cNvCxnSpPr>
          <p:nvPr/>
        </p:nvCxnSpPr>
        <p:spPr>
          <a:xfrm rot="10800000">
            <a:off x="2544050" y="862550"/>
            <a:ext cx="1617600" cy="1389000"/>
          </a:xfrm>
          <a:prstGeom prst="straightConnector1">
            <a:avLst/>
          </a:prstGeom>
          <a:noFill/>
          <a:ln cap="flat" cmpd="sng" w="38100">
            <a:solidFill>
              <a:srgbClr val="FF0000"/>
            </a:solidFill>
            <a:prstDash val="solid"/>
            <a:round/>
            <a:headEnd len="med" w="med" type="none"/>
            <a:tailEnd len="med" w="med" type="triangle"/>
          </a:ln>
        </p:spPr>
      </p:cxnSp>
      <p:cxnSp>
        <p:nvCxnSpPr>
          <p:cNvPr id="184" name="Google Shape;184;p20"/>
          <p:cNvCxnSpPr>
            <a:stCxn id="181" idx="1"/>
            <a:endCxn id="182" idx="3"/>
          </p:cNvCxnSpPr>
          <p:nvPr/>
        </p:nvCxnSpPr>
        <p:spPr>
          <a:xfrm rot="10800000">
            <a:off x="1008350" y="2535000"/>
            <a:ext cx="3153300" cy="10977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1"/>
          <p:cNvSpPr txBox="1"/>
          <p:nvPr>
            <p:ph type="title"/>
          </p:nvPr>
        </p:nvSpPr>
        <p:spPr>
          <a:xfrm>
            <a:off x="0" y="-57150"/>
            <a:ext cx="4810200" cy="4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lt1"/>
                </a:solidFill>
              </a:rPr>
              <a:t>O que é HTML?</a:t>
            </a:r>
            <a:endParaRPr>
              <a:solidFill>
                <a:schemeClr val="lt1"/>
              </a:solidFill>
            </a:endParaRPr>
          </a:p>
          <a:p>
            <a:pPr indent="0" lvl="0" marL="0" rtl="0" algn="l">
              <a:spcBef>
                <a:spcPts val="0"/>
              </a:spcBef>
              <a:spcAft>
                <a:spcPts val="0"/>
              </a:spcAft>
              <a:buNone/>
            </a:pPr>
            <a:r>
              <a:t/>
            </a:r>
            <a:endParaRPr/>
          </a:p>
        </p:txBody>
      </p:sp>
      <p:pic>
        <p:nvPicPr>
          <p:cNvPr id="190" name="Google Shape;190;p21"/>
          <p:cNvPicPr preferRelativeResize="0"/>
          <p:nvPr/>
        </p:nvPicPr>
        <p:blipFill>
          <a:blip r:embed="rId3">
            <a:alphaModFix/>
          </a:blip>
          <a:stretch>
            <a:fillRect/>
          </a:stretch>
        </p:blipFill>
        <p:spPr>
          <a:xfrm>
            <a:off x="3863775" y="1176313"/>
            <a:ext cx="5056675" cy="3307075"/>
          </a:xfrm>
          <a:prstGeom prst="rect">
            <a:avLst/>
          </a:prstGeom>
          <a:noFill/>
          <a:ln>
            <a:noFill/>
          </a:ln>
          <a:effectLst>
            <a:outerShdw blurRad="57150" rotWithShape="0" algn="bl" dir="5400000" dist="19050">
              <a:srgbClr val="000000">
                <a:alpha val="50000"/>
              </a:srgbClr>
            </a:outerShdw>
          </a:effectLst>
        </p:spPr>
      </p:pic>
      <p:sp>
        <p:nvSpPr>
          <p:cNvPr id="191" name="Google Shape;191;p21"/>
          <p:cNvSpPr txBox="1"/>
          <p:nvPr/>
        </p:nvSpPr>
        <p:spPr>
          <a:xfrm>
            <a:off x="117925" y="1043600"/>
            <a:ext cx="3642900" cy="3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Linguagem de marcação baseada em Tags</a:t>
            </a:r>
            <a:endParaRPr/>
          </a:p>
          <a:p>
            <a:pPr indent="-317500" lvl="0" marL="457200" rtl="0" algn="l">
              <a:spcBef>
                <a:spcPts val="0"/>
              </a:spcBef>
              <a:spcAft>
                <a:spcPts val="0"/>
              </a:spcAft>
              <a:buSzPts val="1400"/>
              <a:buChar char="●"/>
            </a:pPr>
            <a:r>
              <a:rPr lang="en-GB"/>
              <a:t>&lt;inicio&gt; …. &lt;/fim&gt;</a:t>
            </a:r>
            <a:endParaRPr/>
          </a:p>
          <a:p>
            <a:pPr indent="-317500" lvl="0" marL="457200" rtl="0" algn="l">
              <a:spcBef>
                <a:spcPts val="0"/>
              </a:spcBef>
              <a:spcAft>
                <a:spcPts val="0"/>
              </a:spcAft>
              <a:buSzPts val="1400"/>
              <a:buChar char="●"/>
            </a:pPr>
            <a:r>
              <a:rPr lang="en-GB"/>
              <a:t>&lt;nome </a:t>
            </a:r>
            <a:r>
              <a:rPr b="1" lang="en-GB"/>
              <a:t>atributo</a:t>
            </a:r>
            <a:r>
              <a:rPr lang="en-GB"/>
              <a:t>=”</a:t>
            </a:r>
            <a:r>
              <a:rPr b="1" lang="en-GB"/>
              <a:t>valor</a:t>
            </a:r>
            <a:r>
              <a:rPr lang="en-GB"/>
              <a:t>”&gt;</a:t>
            </a:r>
            <a:endParaRPr/>
          </a:p>
          <a:p>
            <a:pPr indent="-317500" lvl="0" marL="457200" rtl="0" algn="l">
              <a:spcBef>
                <a:spcPts val="0"/>
              </a:spcBef>
              <a:spcAft>
                <a:spcPts val="0"/>
              </a:spcAft>
              <a:buSzPts val="1400"/>
              <a:buChar char="●"/>
            </a:pPr>
            <a:r>
              <a:rPr lang="en-GB"/>
              <a:t>&lt;sem-conteudo/&gt;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GB">
                <a:solidFill>
                  <a:schemeClr val="dk1"/>
                </a:solidFill>
              </a:rPr>
              <a:t>Exemplos</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meta - informações sobre a página</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head - cabeçalho da página</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body - conteúdo da página</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h1,h2,h3 - cabeçalhos no texto</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p - parágrafo</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br - quebra de linha</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img - imagem</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a - link (ou hyperlink)</a:t>
            </a: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